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7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8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9.xml" ContentType="application/vnd.openxmlformats-officedocument.presentationml.notesSl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818" r:id="rId2"/>
    <p:sldId id="335" r:id="rId3"/>
    <p:sldId id="832" r:id="rId4"/>
    <p:sldId id="912" r:id="rId5"/>
    <p:sldId id="895" r:id="rId6"/>
    <p:sldId id="833" r:id="rId7"/>
    <p:sldId id="916" r:id="rId8"/>
    <p:sldId id="877" r:id="rId9"/>
    <p:sldId id="907" r:id="rId10"/>
    <p:sldId id="875" r:id="rId11"/>
    <p:sldId id="908" r:id="rId12"/>
    <p:sldId id="905" r:id="rId13"/>
    <p:sldId id="841" r:id="rId14"/>
    <p:sldId id="834" r:id="rId15"/>
    <p:sldId id="884" r:id="rId16"/>
    <p:sldId id="894" r:id="rId17"/>
    <p:sldId id="890" r:id="rId18"/>
    <p:sldId id="879" r:id="rId19"/>
    <p:sldId id="403" r:id="rId20"/>
  </p:sldIdLst>
  <p:sldSz cx="10693400" cy="7562850"/>
  <p:notesSz cx="9926638" cy="6797675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Pretendard" panose="02000503000000020004" pitchFamily="2" charset="-127"/>
      <p:regular r:id="rId27"/>
      <p:bold r:id="rId28"/>
    </p:embeddedFont>
    <p:embeddedFont>
      <p:font typeface="Pretendard ExtraBold" panose="02000903000000020004" pitchFamily="2" charset="-127"/>
      <p:bold r:id="rId29"/>
    </p:embeddedFont>
    <p:embeddedFont>
      <p:font typeface="Pretendard SemiBold" panose="02000703000000020004" pitchFamily="2" charset="-127"/>
      <p:bold r:id="rId30"/>
    </p:embeddedFont>
    <p:embeddedFont>
      <p:font typeface="맑은 고딕" panose="020B0503020000020004" pitchFamily="50" charset="-127"/>
      <p:regular r:id="rId31"/>
      <p:bold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04E3AAB4-BCF7-4915-A228-AAFFADE4663E}">
          <p14:sldIdLst>
            <p14:sldId id="818"/>
            <p14:sldId id="335"/>
            <p14:sldId id="832"/>
            <p14:sldId id="912"/>
            <p14:sldId id="895"/>
            <p14:sldId id="833"/>
          </p14:sldIdLst>
        </p14:section>
        <p14:section name="HN" id="{C8CF0A45-16E2-426B-A39B-83511ADEA3C8}">
          <p14:sldIdLst>
            <p14:sldId id="916"/>
            <p14:sldId id="877"/>
          </p14:sldIdLst>
        </p14:section>
        <p14:section name="MAT" id="{07D6D00F-FF4E-4DE0-8D30-D8159384D898}">
          <p14:sldIdLst>
            <p14:sldId id="907"/>
            <p14:sldId id="875"/>
          </p14:sldIdLst>
        </p14:section>
        <p14:section name="지주사" id="{A6A0241A-52AB-4542-9A1D-DD2BBD84427C}">
          <p14:sldIdLst>
            <p14:sldId id="908"/>
            <p14:sldId id="905"/>
            <p14:sldId id="841"/>
          </p14:sldIdLst>
        </p14:section>
        <p14:section name="첨부" id="{DD3F36E4-80A4-4837-B9D7-A426D4115CEE}">
          <p14:sldIdLst>
            <p14:sldId id="834"/>
            <p14:sldId id="884"/>
            <p14:sldId id="894"/>
            <p14:sldId id="890"/>
            <p14:sldId id="879"/>
            <p14:sldId id="403"/>
          </p14:sldIdLst>
        </p14:section>
      </p14:sectionLst>
    </p:ext>
    <p:ext uri="{EFAFB233-063F-42B5-8137-9DF3F51BA10A}">
      <p15:sldGuideLst xmlns:p15="http://schemas.microsoft.com/office/powerpoint/2012/main">
        <p15:guide id="2" pos="3704" userDrawn="1">
          <p15:clr>
            <a:srgbClr val="A4A3A4"/>
          </p15:clr>
        </p15:guide>
        <p15:guide id="3" orient="horz" pos="942" userDrawn="1">
          <p15:clr>
            <a:srgbClr val="A4A3A4"/>
          </p15:clr>
        </p15:guide>
        <p15:guide id="6" orient="horz" pos="4638" userDrawn="1">
          <p15:clr>
            <a:srgbClr val="A4A3A4"/>
          </p15:clr>
        </p15:guide>
        <p15:guide id="7" orient="horz" pos="4014" userDrawn="1">
          <p15:clr>
            <a:srgbClr val="A4A3A4"/>
          </p15:clr>
        </p15:guide>
        <p15:guide id="8" pos="2984" userDrawn="1">
          <p15:clr>
            <a:srgbClr val="A4A3A4"/>
          </p15:clr>
        </p15:guide>
        <p15:guide id="9" orient="horz" pos="2142" userDrawn="1">
          <p15:clr>
            <a:srgbClr val="A4A3A4"/>
          </p15:clr>
        </p15:guide>
        <p15:guide id="10" pos="6344" userDrawn="1">
          <p15:clr>
            <a:srgbClr val="A4A3A4"/>
          </p15:clr>
        </p15:guide>
        <p15:guide id="11" pos="584" userDrawn="1">
          <p15:clr>
            <a:srgbClr val="A4A3A4"/>
          </p15:clr>
        </p15:guide>
        <p15:guide id="12" orient="horz" pos="3582" userDrawn="1">
          <p15:clr>
            <a:srgbClr val="A4A3A4"/>
          </p15:clr>
        </p15:guide>
        <p15:guide id="13" orient="horz" pos="2862" userDrawn="1">
          <p15:clr>
            <a:srgbClr val="A4A3A4"/>
          </p15:clr>
        </p15:guide>
        <p15:guide id="14" pos="1448" userDrawn="1">
          <p15:clr>
            <a:srgbClr val="A4A3A4"/>
          </p15:clr>
        </p15:guide>
        <p15:guide id="15" orient="horz" pos="3438" userDrawn="1">
          <p15:clr>
            <a:srgbClr val="A4A3A4"/>
          </p15:clr>
        </p15:guide>
        <p15:guide id="16" orient="horz" pos="2382" userDrawn="1">
          <p15:clr>
            <a:srgbClr val="A4A3A4"/>
          </p15:clr>
        </p15:guide>
        <p15:guide id="17" orient="horz" pos="2574" userDrawn="1">
          <p15:clr>
            <a:srgbClr val="A4A3A4"/>
          </p15:clr>
        </p15:guide>
        <p15:guide id="18" orient="horz" pos="1374" userDrawn="1">
          <p15:clr>
            <a:srgbClr val="A4A3A4"/>
          </p15:clr>
        </p15:guide>
        <p15:guide id="19" orient="horz" pos="175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BAE97F4-A800-BF3A-78CE-6D2D2A65732D}" name="김선진" initials="김" userId="S::sjkim0204@ecopro.co.kr::545d0a13-9eeb-4dfa-8025-385d73f76ff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홍승효" initials="홍" lastIdx="2" clrIdx="1">
    <p:extLst>
      <p:ext uri="{19B8F6BF-5375-455C-9EA6-DF929625EA0E}">
        <p15:presenceInfo xmlns:p15="http://schemas.microsoft.com/office/powerpoint/2012/main" userId="S::shhong@ecopro.co.kr::94fb518f-26fb-4c1a-8d00-e73a377a7048" providerId="AD"/>
      </p:ext>
    </p:extLst>
  </p:cmAuthor>
  <p:cmAuthor id="3" name="홍승효" initials="홍 [2]" lastIdx="2" clrIdx="2">
    <p:extLst>
      <p:ext uri="{19B8F6BF-5375-455C-9EA6-DF929625EA0E}">
        <p15:presenceInfo xmlns:p15="http://schemas.microsoft.com/office/powerpoint/2012/main" userId="S::shhong@ecopromaterials.com::94fb518f-26fb-4c1a-8d00-e73a377a7048" providerId="AD"/>
      </p:ext>
    </p:extLst>
  </p:cmAuthor>
  <p:cmAuthor id="4" name="김지선/Kim Ji Sun" initials="김JS" lastIdx="1" clrIdx="3">
    <p:extLst>
      <p:ext uri="{19B8F6BF-5375-455C-9EA6-DF929625EA0E}">
        <p15:presenceInfo xmlns:p15="http://schemas.microsoft.com/office/powerpoint/2012/main" userId="S::jskim11@ecopro.co.kr::87f434ff-fa69-4332-846f-4a04ce9cc0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404040"/>
    <a:srgbClr val="59BD35"/>
    <a:srgbClr val="4D9D30"/>
    <a:srgbClr val="ED7D31"/>
    <a:srgbClr val="008CD6"/>
    <a:srgbClr val="00B0F0"/>
    <a:srgbClr val="181819"/>
    <a:srgbClr val="0E0806"/>
    <a:srgbClr val="009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90" autoAdjust="0"/>
    <p:restoredTop sz="96279" autoAdjust="0"/>
  </p:normalViewPr>
  <p:slideViewPr>
    <p:cSldViewPr>
      <p:cViewPr varScale="1">
        <p:scale>
          <a:sx n="99" d="100"/>
          <a:sy n="99" d="100"/>
        </p:scale>
        <p:origin x="1776" y="72"/>
      </p:cViewPr>
      <p:guideLst>
        <p:guide pos="3704"/>
        <p:guide orient="horz" pos="942"/>
        <p:guide orient="horz" pos="4638"/>
        <p:guide orient="horz" pos="4014"/>
        <p:guide pos="2984"/>
        <p:guide orient="horz" pos="2142"/>
        <p:guide pos="6344"/>
        <p:guide pos="584"/>
        <p:guide orient="horz" pos="3582"/>
        <p:guide orient="horz" pos="2862"/>
        <p:guide pos="1448"/>
        <p:guide orient="horz" pos="3438"/>
        <p:guide orient="horz" pos="2382"/>
        <p:guide orient="horz" pos="2574"/>
        <p:guide orient="horz" pos="1374"/>
        <p:guide orient="horz" pos="17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110" d="100"/>
          <a:sy n="110" d="100"/>
        </p:scale>
        <p:origin x="218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commentAuthors" Target="commentAuthors.xml"/><Relationship Id="rId38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brightRoom" dir="t"/>
            </a:scene3d>
            <a:sp3d prstMaterial="flat"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64E-4985-B9AE-D11443F6AD13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64E-4985-B9AE-D11443F6AD13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64E-4985-B9AE-D11443F6AD13}"/>
              </c:ext>
            </c:extLst>
          </c:dPt>
          <c:dPt>
            <c:idx val="3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64E-4985-B9AE-D11443F6AD13}"/>
              </c:ext>
            </c:extLst>
          </c:dPt>
          <c:dPt>
            <c:idx val="4"/>
            <c:bubble3D val="0"/>
            <c:spPr>
              <a:solidFill>
                <a:srgbClr val="77933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0-9AFD-4F67-9CFE-94418B33F5ED}"/>
              </c:ext>
            </c:extLst>
          </c:dPt>
          <c:dLbls>
            <c:dLbl>
              <c:idx val="1"/>
              <c:layout>
                <c:manualLayout>
                  <c:x val="-5.4273504273504771E-3"/>
                  <c:y val="-7.839506172839506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4E-4985-B9AE-D11443F6AD13}"/>
                </c:ext>
              </c:extLst>
            </c:dLbl>
            <c:dLbl>
              <c:idx val="2"/>
              <c:layout>
                <c:manualLayout>
                  <c:x val="-3.1946858043666866E-3"/>
                  <c:y val="5.070936470331944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64E-4985-B9AE-D11443F6AD13}"/>
                </c:ext>
              </c:extLst>
            </c:dLbl>
            <c:dLbl>
              <c:idx val="3"/>
              <c:layout>
                <c:manualLayout>
                  <c:x val="-8.6150567619467031E-3"/>
                  <c:y val="4.1478092748413803E-3"/>
                </c:manualLayout>
              </c:layout>
              <c:tx>
                <c:rich>
                  <a:bodyPr/>
                  <a:lstStyle/>
                  <a:p>
                    <a:fld id="{E74750E5-74D6-4CD0-B557-E3CDFF04929B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4E-4985-B9AE-D11443F6AD13}"/>
                </c:ext>
              </c:extLst>
            </c:dLbl>
            <c:dLbl>
              <c:idx val="4"/>
              <c:layout>
                <c:manualLayout>
                  <c:x val="2.3942233987641282E-2"/>
                  <c:y val="0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AFD-4F67-9CFE-94418B33F5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클린룸</c:v>
                </c:pt>
                <c:pt idx="1">
                  <c:v>온실</c:v>
                </c:pt>
                <c:pt idx="2">
                  <c:v>미세</c:v>
                </c:pt>
                <c:pt idx="3">
                  <c:v>수처리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139</c:v>
                </c:pt>
                <c:pt idx="1">
                  <c:v>66</c:v>
                </c:pt>
                <c:pt idx="2">
                  <c:v>53</c:v>
                </c:pt>
                <c:pt idx="3">
                  <c:v>14</c:v>
                </c:pt>
                <c:pt idx="4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4E-4985-B9AE-D11443F6AD1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brightRoom" dir="t"/>
            </a:scene3d>
            <a:sp3d prstMaterial="flat"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64E-4985-B9AE-D11443F6AD13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64E-4985-B9AE-D11443F6AD13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64E-4985-B9AE-D11443F6AD13}"/>
              </c:ext>
            </c:extLst>
          </c:dPt>
          <c:dPt>
            <c:idx val="3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64E-4985-B9AE-D11443F6AD13}"/>
              </c:ext>
            </c:extLst>
          </c:dPt>
          <c:dPt>
            <c:idx val="4"/>
            <c:bubble3D val="0"/>
            <c:spPr>
              <a:solidFill>
                <a:srgbClr val="77933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0-33F1-488F-B827-CE681C20E628}"/>
              </c:ext>
            </c:extLst>
          </c:dPt>
          <c:dLbls>
            <c:dLbl>
              <c:idx val="3"/>
              <c:tx>
                <c:rich>
                  <a:bodyPr/>
                  <a:lstStyle/>
                  <a:p>
                    <a:fld id="{E74750E5-74D6-4CD0-B557-E3CDFF04929B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4E-4985-B9AE-D11443F6AD1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클린룸</c:v>
                </c:pt>
                <c:pt idx="1">
                  <c:v>온실</c:v>
                </c:pt>
                <c:pt idx="2">
                  <c:v>미세</c:v>
                </c:pt>
                <c:pt idx="3">
                  <c:v>수처리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153</c:v>
                </c:pt>
                <c:pt idx="1">
                  <c:v>87</c:v>
                </c:pt>
                <c:pt idx="2">
                  <c:v>52</c:v>
                </c:pt>
                <c:pt idx="3">
                  <c:v>80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4E-4985-B9AE-D11443F6AD1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9157401602229188"/>
          <c:w val="0.90212974639204146"/>
          <c:h val="0.6864089167537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1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0B9-46BE-BD1B-F1076E2BD05A}"/>
              </c:ext>
            </c:extLst>
          </c:dPt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0B9-46BE-BD1B-F1076E2BD05A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0B9-46BE-BD1B-F1076E2BD05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0B9-46BE-BD1B-F1076E2BD05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92B28B8-DE69-4BBE-93B5-C7098564D6FA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0B9-46BE-BD1B-F1076E2BD05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0B9-46BE-BD1B-F1076E2BD05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0B9-46BE-BD1B-F1076E2BD05A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0B9-46BE-BD1B-F1076E2BD0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25.2Q</c:v>
                </c:pt>
                <c:pt idx="1">
                  <c:v>25.3Q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390.01735245999998</c:v>
                </c:pt>
                <c:pt idx="1">
                  <c:v>283.96775216999998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0B9-46BE-BD1B-F1076E2BD05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485"/>
          <c:min val="200"/>
        </c:scaling>
        <c:delete val="0"/>
        <c:axPos val="l"/>
        <c:numFmt formatCode="#,##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9157401602229188"/>
          <c:w val="0.90212974639204146"/>
          <c:h val="0.6864089167537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AEC-4367-AF4A-632893CB9D0D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AEC-4367-AF4A-632893CB9D0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AEC-4367-AF4A-632893CB9D0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92B28B8-DE69-4BBE-93B5-C7098564D6F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AEC-4367-AF4A-632893CB9D0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AEC-4367-AF4A-632893CB9D0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AEC-4367-AF4A-632893CB9D0D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AEC-4367-AF4A-632893CB9D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24.2Q</c:v>
                </c:pt>
                <c:pt idx="1">
                  <c:v>24.3Q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0">
                  <c:v>468.32997291999999</c:v>
                </c:pt>
                <c:pt idx="1">
                  <c:v>561.17240035999998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AEC-4367-AF4A-632893CB9D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in val="300"/>
        </c:scaling>
        <c:delete val="0"/>
        <c:axPos val="l"/>
        <c:numFmt formatCode="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23580963648573799"/>
          <c:w val="0.90212974639204146"/>
          <c:h val="0.6421736008626514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4341-4D3E-8F1D-3BFD0D0E1866}"/>
              </c:ext>
            </c:extLst>
          </c:dPt>
          <c:dLbls>
            <c:dLbl>
              <c:idx val="2"/>
              <c:tx>
                <c:rich>
                  <a:bodyPr/>
                  <a:lstStyle/>
                  <a:p>
                    <a:fld id="{7673169B-EA46-4D5E-830D-BC500F806762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341-4D3E-8F1D-3BFD0D0E1866}"/>
                </c:ext>
              </c:extLst>
            </c:dLbl>
            <c:dLbl>
              <c:idx val="4"/>
              <c:layout>
                <c:manualLayout>
                  <c:x val="-1.1982432384018818E-16"/>
                  <c:y val="-7.34953703703710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1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41-4D3E-8F1D-3BFD0D0E18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1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24.3Q</c:v>
                </c:pt>
                <c:pt idx="1">
                  <c:v>25.2Q</c:v>
                </c:pt>
                <c:pt idx="2">
                  <c:v>25.3Q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1.2819326941775322</c:v>
                </c:pt>
                <c:pt idx="1">
                  <c:v>0.47353102785788831</c:v>
                </c:pt>
                <c:pt idx="2">
                  <c:v>0.43899960316165676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41-4D3E-8F1D-3BFD0D0E186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1.5"/>
          <c:min val="0"/>
        </c:scaling>
        <c:delete val="1"/>
        <c:axPos val="l"/>
        <c:numFmt formatCode="0%" sourceLinked="1"/>
        <c:majorTickMark val="out"/>
        <c:minorTickMark val="none"/>
        <c:tickLblPos val="nextTo"/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brightRoom" dir="t"/>
            </a:scene3d>
            <a:sp3d prstMaterial="flat"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64E-4985-B9AE-D11443F6AD13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64E-4985-B9AE-D11443F6AD13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64E-4985-B9AE-D11443F6AD13}"/>
              </c:ext>
            </c:extLst>
          </c:dPt>
          <c:dPt>
            <c:idx val="3"/>
            <c:bubble3D val="0"/>
            <c:spPr>
              <a:solidFill>
                <a:srgbClr val="A6A6A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64E-4985-B9AE-D11443F6AD13}"/>
              </c:ext>
            </c:extLst>
          </c:dPt>
          <c:dLbls>
            <c:dLbl>
              <c:idx val="0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4E-4985-B9AE-D11443F6AD13}"/>
                </c:ext>
              </c:extLst>
            </c:dLbl>
            <c:dLbl>
              <c:idx val="1"/>
              <c:layout>
                <c:manualLayout>
                  <c:x val="-5.4273504273504771E-3"/>
                  <c:y val="-7.839506172839506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4E-4985-B9AE-D11443F6AD13}"/>
                </c:ext>
              </c:extLst>
            </c:dLbl>
            <c:dLbl>
              <c:idx val="2"/>
              <c:layout>
                <c:manualLayout>
                  <c:x val="1.5937609931615702E-3"/>
                  <c:y val="-8.762356016665367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64E-4985-B9AE-D11443F6AD13}"/>
                </c:ext>
              </c:extLst>
            </c:dLbl>
            <c:dLbl>
              <c:idx val="3"/>
              <c:layout>
                <c:manualLayout>
                  <c:x val="1.5327177225694535E-2"/>
                  <c:y val="4.1478092748413482E-3"/>
                </c:manualLayout>
              </c:layout>
              <c:tx>
                <c:rich>
                  <a:bodyPr/>
                  <a:lstStyle/>
                  <a:p>
                    <a:fld id="{E74750E5-74D6-4CD0-B557-E3CDFF04929B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4E-4985-B9AE-D11443F6AD1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외부판매</c:v>
                </c:pt>
                <c:pt idx="1">
                  <c:v>내부판매</c:v>
                </c:pt>
                <c:pt idx="2">
                  <c:v>황산메탈</c:v>
                </c:pt>
                <c:pt idx="3">
                  <c:v>기타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175</c:v>
                </c:pt>
                <c:pt idx="1">
                  <c:v>359</c:v>
                </c:pt>
                <c:pt idx="2">
                  <c:v>86</c:v>
                </c:pt>
                <c:pt idx="3">
                  <c:v>177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4E-4985-B9AE-D11443F6AD1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brightRoom" dir="t"/>
            </a:scene3d>
            <a:sp3d prstMaterial="flat"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64E-4985-B9AE-D11443F6AD13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64E-4985-B9AE-D11443F6AD13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64E-4985-B9AE-D11443F6AD13}"/>
              </c:ext>
            </c:extLst>
          </c:dPt>
          <c:dPt>
            <c:idx val="3"/>
            <c:bubble3D val="0"/>
            <c:spPr>
              <a:solidFill>
                <a:srgbClr val="A6A6A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rightRoom" dir="t"/>
              </a:scene3d>
              <a:sp3d prstMaterial="flat"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64E-4985-B9AE-D11443F6AD13}"/>
              </c:ext>
            </c:extLst>
          </c:dPt>
          <c:dLbls>
            <c:dLbl>
              <c:idx val="0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4E-4985-B9AE-D11443F6AD13}"/>
                </c:ext>
              </c:extLst>
            </c:dLbl>
            <c:dLbl>
              <c:idx val="1"/>
              <c:layout>
                <c:manualLayout>
                  <c:x val="-5.4273504273504771E-3"/>
                  <c:y val="-7.839506172839506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4E-4985-B9AE-D11443F6AD13}"/>
                </c:ext>
              </c:extLst>
            </c:dLbl>
            <c:dLbl>
              <c:idx val="2"/>
              <c:layout>
                <c:manualLayout>
                  <c:x val="1.5937609931615702E-3"/>
                  <c:y val="-8.762356016665367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64E-4985-B9AE-D11443F6AD13}"/>
                </c:ext>
              </c:extLst>
            </c:dLbl>
            <c:dLbl>
              <c:idx val="3"/>
              <c:layout>
                <c:manualLayout>
                  <c:x val="1.5327177225694535E-2"/>
                  <c:y val="4.1478092748413482E-3"/>
                </c:manualLayout>
              </c:layout>
              <c:tx>
                <c:rich>
                  <a:bodyPr/>
                  <a:lstStyle/>
                  <a:p>
                    <a:fld id="{E74750E5-74D6-4CD0-B557-E3CDFF04929B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4E-4985-B9AE-D11443F6AD1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외부판매</c:v>
                </c:pt>
                <c:pt idx="1">
                  <c:v>내부판매</c:v>
                </c:pt>
                <c:pt idx="2">
                  <c:v>황산메탈</c:v>
                </c:pt>
                <c:pt idx="3">
                  <c:v>기타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143</c:v>
                </c:pt>
                <c:pt idx="1">
                  <c:v>379</c:v>
                </c:pt>
                <c:pt idx="2">
                  <c:v>89</c:v>
                </c:pt>
                <c:pt idx="3">
                  <c:v>170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4E-4985-B9AE-D11443F6AD1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9157401602229188"/>
          <c:w val="0.90212974639204146"/>
          <c:h val="0.6864089167537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3B0-46D6-8106-1D8C9B198D26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3B0-46D6-8106-1D8C9B198D2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A3B0-46D6-8106-1D8C9B198D2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92B28B8-DE69-4BBE-93B5-C7098564D6F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3B0-46D6-8106-1D8C9B198D2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A3B0-46D6-8106-1D8C9B198D2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3B0-46D6-8106-1D8C9B198D26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3B0-46D6-8106-1D8C9B198D2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24.2Q</c:v>
                </c:pt>
                <c:pt idx="1">
                  <c:v>24.3Q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0">
                  <c:v>667</c:v>
                </c:pt>
                <c:pt idx="1">
                  <c:v>659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3B0-46D6-8106-1D8C9B198D2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in val="300"/>
        </c:scaling>
        <c:delete val="0"/>
        <c:axPos val="l"/>
        <c:numFmt formatCode="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2865676699439887"/>
          <c:w val="0.90212974639204146"/>
          <c:h val="0.749326486065519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1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0AD-489F-BC2B-8B8A40C90D4F}"/>
              </c:ext>
            </c:extLst>
          </c:dPt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0AD-489F-BC2B-8B8A40C90D4F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0AD-489F-BC2B-8B8A40C90D4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20AD-489F-BC2B-8B8A40C90D4F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8CD6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192B28B8-DE69-4BBE-93B5-C7098564D6FA}" type="VALUE">
                      <a:rPr lang="en-US" altLang="ko-KR">
                        <a:solidFill>
                          <a:srgbClr val="008CD6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8CD6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8CD6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0AD-489F-BC2B-8B8A40C90D4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20AD-489F-BC2B-8B8A40C90D4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0AD-489F-BC2B-8B8A40C90D4F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0AD-489F-BC2B-8B8A40C90D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25.2Q</c:v>
                </c:pt>
                <c:pt idx="1">
                  <c:v>25.3Q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0">
                  <c:v>781</c:v>
                </c:pt>
                <c:pt idx="1">
                  <c:v>632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0AD-489F-BC2B-8B8A40C90D4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800"/>
          <c:min val="200"/>
        </c:scaling>
        <c:delete val="1"/>
        <c:axPos val="l"/>
        <c:numFmt formatCode="0" sourceLinked="1"/>
        <c:majorTickMark val="out"/>
        <c:minorTickMark val="none"/>
        <c:tickLblPos val="nextTo"/>
        <c:crossAx val="1690981216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23580963648573799"/>
          <c:w val="0.90212974639204146"/>
          <c:h val="0.642173600862651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부채비율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9050">
              <a:noFill/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rgbClr val="0095DA"/>
              </a:solidFill>
              <a:ln w="19050">
                <a:noFill/>
                <a:prstDash val="sysDash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6EE-413A-986A-93F8A1152563}"/>
              </c:ext>
            </c:extLst>
          </c:dPt>
          <c:dPt>
            <c:idx val="3"/>
            <c:invertIfNegative val="0"/>
            <c:bubble3D val="0"/>
            <c:spPr>
              <a:solidFill>
                <a:srgbClr val="0095DA"/>
              </a:solidFill>
              <a:ln w="19050">
                <a:noFill/>
                <a:prstDash val="sysDash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6EE-413A-986A-93F8A1152563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 w="19050">
                <a:solidFill>
                  <a:schemeClr val="tx1"/>
                </a:solidFill>
                <a:prstDash val="sysDash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6EE-413A-986A-93F8A1152563}"/>
              </c:ext>
            </c:extLst>
          </c:dPt>
          <c:dLbls>
            <c:dLbl>
              <c:idx val="4"/>
              <c:layout>
                <c:manualLayout>
                  <c:x val="-1.1982432384018818E-16"/>
                  <c:y val="-7.3495370370371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6EE-413A-986A-93F8A11525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1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24.3Q</c:v>
                </c:pt>
                <c:pt idx="1">
                  <c:v>25.2Q</c:v>
                </c:pt>
                <c:pt idx="2">
                  <c:v>25.3Q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0.53600000000000003</c:v>
                </c:pt>
                <c:pt idx="1">
                  <c:v>0.54</c:v>
                </c:pt>
                <c:pt idx="2">
                  <c:v>0.44400000000000001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6EE-413A-986A-93F8A115256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0.70000000000000007"/>
        </c:scaling>
        <c:delete val="1"/>
        <c:axPos val="l"/>
        <c:numFmt formatCode="0%" sourceLinked="1"/>
        <c:majorTickMark val="out"/>
        <c:minorTickMark val="none"/>
        <c:tickLblPos val="nextTo"/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9157401602229188"/>
          <c:w val="0.90212974639204146"/>
          <c:h val="0.68640891675374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472-4B90-864F-D57544F6CD23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472-4B90-864F-D57544F6CD23}"/>
              </c:ext>
            </c:extLst>
          </c:dPt>
          <c:dLbls>
            <c:dLbl>
              <c:idx val="0"/>
              <c:layout>
                <c:manualLayout>
                  <c:x val="2.1663055435325599E-7"/>
                  <c:y val="5.639701052342484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 algn="ctr" rtl="0">
                        <a:defRPr lang="en-US" altLang="ko-KR" sz="12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531104031624589"/>
                      <c:h val="0.174569910048577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472-4B90-864F-D57544F6CD23}"/>
                </c:ext>
              </c:extLst>
            </c:dLbl>
            <c:dLbl>
              <c:idx val="1"/>
              <c:layout>
                <c:manualLayout>
                  <c:x val="2.1663055435325599E-7"/>
                  <c:y val="5.2058792082853821E-2"/>
                </c:manualLayout>
              </c:layout>
              <c:tx>
                <c:rich>
                  <a:bodyPr/>
                  <a:lstStyle/>
                  <a:p>
                    <a:fld id="{192B28B8-DE69-4BBE-93B5-C7098564D6F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20572493898597"/>
                      <c:h val="0.174569910048577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472-4B90-864F-D57544F6CD2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472-4B90-864F-D57544F6CD2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472-4B90-864F-D57544F6CD23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472-4B90-864F-D57544F6CD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24.2Q</c:v>
                </c:pt>
                <c:pt idx="1">
                  <c:v>24.3Q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0">
                  <c:v>8641</c:v>
                </c:pt>
                <c:pt idx="1">
                  <c:v>5943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472-4B90-864F-D57544F6CD2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in val="300"/>
        </c:scaling>
        <c:delete val="0"/>
        <c:axPos val="l"/>
        <c:numFmt formatCode="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2865676699439887"/>
          <c:w val="0.90212974639204146"/>
          <c:h val="0.749326486065519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1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927-4AC5-8E0E-C25494AF8D69}"/>
              </c:ext>
            </c:extLst>
          </c:dPt>
          <c:dPt>
            <c:idx val="3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927-4AC5-8E0E-C25494AF8D69}"/>
              </c:ext>
            </c:extLst>
          </c:dPt>
          <c:dPt>
            <c:idx val="4"/>
            <c:invertIfNegative val="0"/>
            <c:bubble3D val="0"/>
            <c:spPr>
              <a:solidFill>
                <a:srgbClr val="0095D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927-4AC5-8E0E-C25494AF8D69}"/>
              </c:ext>
            </c:extLst>
          </c:dPt>
          <c:dLbls>
            <c:dLbl>
              <c:idx val="0"/>
              <c:layout>
                <c:manualLayout>
                  <c:x val="2.278686036713278E-7"/>
                  <c:y val="4.79095443106816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4430F662-BA05-4BC7-9F8A-F9702E92109C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 algn="ctr" rtl="0">
                        <a:defRPr lang="en-US" altLang="ko-KR" sz="1200" b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987773482201405"/>
                      <c:h val="0.1606561448347298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B927-4AC5-8E0E-C25494AF8D69}"/>
                </c:ext>
              </c:extLst>
            </c:dLbl>
            <c:dLbl>
              <c:idx val="1"/>
              <c:layout>
                <c:manualLayout>
                  <c:x val="2.278686036713278E-7"/>
                  <c:y val="3.19397486014640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8CD6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192B28B8-DE69-4BBE-93B5-C7098564D6FA}" type="VALUE">
                      <a:rPr lang="en-US" altLang="ko-KR">
                        <a:solidFill>
                          <a:srgbClr val="008CD6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8CD6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8CD6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24132242176923"/>
                      <c:h val="0.1606561448347298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927-4AC5-8E0E-C25494AF8D6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B927-4AC5-8E0E-C25494AF8D6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rgbClr val="0095DA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927-4AC5-8E0E-C25494AF8D69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altLang="ko-KR" sz="1200" b="1" i="0" u="none" strike="noStrike" kern="1200" baseline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defRPr>
                    </a:pPr>
                    <a:fld id="{95CBCC16-E826-4966-9BF9-A187BADBF91B}" type="VALUE">
                      <a:rPr lang="en-US" altLang="ko-KR" sz="1200">
                        <a:solidFill>
                          <a:srgbClr val="0095DA"/>
                        </a:solidFill>
                      </a:rPr>
                      <a:pPr algn="ctr" rtl="0">
                        <a:defRPr lang="en-US" altLang="ko-KR" sz="1200" b="1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rgbClr val="0095DA"/>
                      </a:solidFill>
                      <a:latin typeface="Pretendard" panose="02000503000000020004" pitchFamily="2" charset="-127"/>
                      <a:ea typeface="Pretendard" panose="02000503000000020004" pitchFamily="2" charset="-127"/>
                      <a:cs typeface="Pretendard" panose="02000503000000020004" pitchFamily="2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B927-4AC5-8E0E-C25494AF8D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25.2Q</c:v>
                </c:pt>
                <c:pt idx="1">
                  <c:v>25.3Q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9317</c:v>
                </c:pt>
                <c:pt idx="1">
                  <c:v>9597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927-4AC5-8E0E-C25494AF8D6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10000"/>
          <c:min val="0"/>
        </c:scaling>
        <c:delete val="1"/>
        <c:axPos val="l"/>
        <c:numFmt formatCode="#,##0" sourceLinked="1"/>
        <c:majorTickMark val="out"/>
        <c:minorTickMark val="none"/>
        <c:tickLblPos val="nextTo"/>
        <c:crossAx val="1690981216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12281059063136458"/>
          <c:w val="0.90212974639204146"/>
          <c:h val="0.805733397228545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리튬사업</c:v>
                </c:pt>
              </c:strCache>
            </c:strRef>
          </c:tx>
          <c:spPr>
            <a:solidFill>
              <a:srgbClr val="77933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430F662-BA05-4BC7-9F8A-F9702E92109C}" type="VALUE">
                      <a:rPr lang="en-US" altLang="ko-KR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1586-4B38-B718-43D71708B10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92B28B8-DE69-4BBE-93B5-C7098564D6FA}" type="VALUE">
                      <a:rPr lang="en-US" altLang="ko-KR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86-4B38-B718-43D71708B10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B89E2FA-BB18-4B22-B0DF-563FA3AF3F5A}" type="VALUE">
                      <a:rPr lang="en-US" altLang="ko-KR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86-4B38-B718-43D71708B10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0D0ED97-635D-40B3-835E-0F511FB1CE16}" type="VALUE">
                      <a:rPr lang="en-US" altLang="ko-KR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86-4B38-B718-43D71708B106}"/>
                </c:ext>
              </c:extLst>
            </c:dLbl>
            <c:dLbl>
              <c:idx val="4"/>
              <c:layout>
                <c:manualLayout>
                  <c:x val="3.2679591128759048E-3"/>
                  <c:y val="-1.1773249738766979E-2"/>
                </c:manualLayout>
              </c:layout>
              <c:tx>
                <c:rich>
                  <a:bodyPr/>
                  <a:lstStyle/>
                  <a:p>
                    <a:fld id="{95CBCC16-E826-4966-9BF9-A187BADBF91B}" type="VALUE">
                      <a:rPr lang="en-US" altLang="ko-KR" sz="110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86-4B38-B718-43D71708B1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100" b="1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24.3Q</c:v>
                </c:pt>
                <c:pt idx="1">
                  <c:v>24.4Q</c:v>
                </c:pt>
                <c:pt idx="2">
                  <c:v>25.1Q</c:v>
                </c:pt>
                <c:pt idx="3">
                  <c:v>25.2Q</c:v>
                </c:pt>
                <c:pt idx="4">
                  <c:v>25.3Q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317</c:v>
                </c:pt>
                <c:pt idx="1">
                  <c:v>199</c:v>
                </c:pt>
                <c:pt idx="2">
                  <c:v>474</c:v>
                </c:pt>
                <c:pt idx="3">
                  <c:v>553</c:v>
                </c:pt>
                <c:pt idx="4">
                  <c:v>479.35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586-4B38-B718-43D71708B10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리사이클링사업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24.3Q</c:v>
                </c:pt>
                <c:pt idx="1">
                  <c:v>24.4Q</c:v>
                </c:pt>
                <c:pt idx="2">
                  <c:v>25.1Q</c:v>
                </c:pt>
                <c:pt idx="3">
                  <c:v>25.2Q</c:v>
                </c:pt>
                <c:pt idx="4">
                  <c:v>25.3Q</c:v>
                </c:pt>
              </c:strCache>
            </c:strRef>
          </c:cat>
          <c:val>
            <c:numRef>
              <c:f>Sheet1!$C$2:$C$6</c:f>
              <c:numCache>
                <c:formatCode>#,##0</c:formatCode>
                <c:ptCount val="5"/>
                <c:pt idx="0">
                  <c:v>326</c:v>
                </c:pt>
                <c:pt idx="1">
                  <c:v>219</c:v>
                </c:pt>
                <c:pt idx="2">
                  <c:v>252</c:v>
                </c:pt>
                <c:pt idx="3">
                  <c:v>263</c:v>
                </c:pt>
                <c:pt idx="4">
                  <c:v>230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586-4B38-B718-43D71708B10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가스</c:v>
                </c:pt>
              </c:strCache>
            </c:strRef>
          </c:tx>
          <c:spPr>
            <a:solidFill>
              <a:srgbClr val="D9D9D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24.3Q</c:v>
                </c:pt>
                <c:pt idx="1">
                  <c:v>24.4Q</c:v>
                </c:pt>
                <c:pt idx="2">
                  <c:v>25.1Q</c:v>
                </c:pt>
                <c:pt idx="3">
                  <c:v>25.2Q</c:v>
                </c:pt>
                <c:pt idx="4">
                  <c:v>25.3Q</c:v>
                </c:pt>
              </c:strCache>
            </c:strRef>
          </c:cat>
          <c:val>
            <c:numRef>
              <c:f>Sheet1!$D$2:$D$6</c:f>
              <c:numCache>
                <c:formatCode>#,##0</c:formatCode>
                <c:ptCount val="5"/>
                <c:pt idx="0">
                  <c:v>51</c:v>
                </c:pt>
                <c:pt idx="1">
                  <c:v>45</c:v>
                </c:pt>
                <c:pt idx="2">
                  <c:v>54</c:v>
                </c:pt>
                <c:pt idx="3">
                  <c:v>62</c:v>
                </c:pt>
                <c:pt idx="4">
                  <c:v>40.83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586-4B38-B718-43D71708B10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로지+파트너스+기타</c:v>
                </c:pt>
              </c:strCache>
            </c:strRef>
          </c:tx>
          <c:spPr>
            <a:solidFill>
              <a:srgbClr val="ED7D3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24.3Q</c:v>
                </c:pt>
                <c:pt idx="1">
                  <c:v>24.4Q</c:v>
                </c:pt>
                <c:pt idx="2">
                  <c:v>25.1Q</c:v>
                </c:pt>
                <c:pt idx="3">
                  <c:v>25.2Q</c:v>
                </c:pt>
                <c:pt idx="4">
                  <c:v>25.3Q</c:v>
                </c:pt>
              </c:strCache>
            </c:strRef>
          </c:cat>
          <c:val>
            <c:numRef>
              <c:f>Sheet1!$E$2:$E$6</c:f>
              <c:numCache>
                <c:formatCode>#,##0</c:formatCode>
                <c:ptCount val="5"/>
                <c:pt idx="0">
                  <c:v>59</c:v>
                </c:pt>
                <c:pt idx="1">
                  <c:v>50</c:v>
                </c:pt>
                <c:pt idx="2">
                  <c:v>46</c:v>
                </c:pt>
                <c:pt idx="3">
                  <c:v>58</c:v>
                </c:pt>
                <c:pt idx="4">
                  <c:v>57.38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586-4B38-B718-43D71708B106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투자업(지분법이익 등)</c:v>
                </c:pt>
              </c:strCache>
            </c:strRef>
          </c:tx>
          <c:spPr>
            <a:solidFill>
              <a:srgbClr val="5B9BD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24.3Q</c:v>
                </c:pt>
                <c:pt idx="1">
                  <c:v>24.4Q</c:v>
                </c:pt>
                <c:pt idx="2">
                  <c:v>25.1Q</c:v>
                </c:pt>
                <c:pt idx="3">
                  <c:v>25.2Q</c:v>
                </c:pt>
                <c:pt idx="4">
                  <c:v>25.3Q</c:v>
                </c:pt>
              </c:strCache>
            </c:strRef>
          </c:cat>
          <c:val>
            <c:numRef>
              <c:f>Sheet1!$F$2:$F$6</c:f>
              <c:numCache>
                <c:formatCode>#,##0</c:formatCode>
                <c:ptCount val="5"/>
                <c:pt idx="0">
                  <c:v>231</c:v>
                </c:pt>
                <c:pt idx="1">
                  <c:v>371</c:v>
                </c:pt>
                <c:pt idx="2">
                  <c:v>431</c:v>
                </c:pt>
                <c:pt idx="3">
                  <c:v>437</c:v>
                </c:pt>
                <c:pt idx="4">
                  <c:v>644.61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586-4B38-B718-43D71708B10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7"/>
        <c:overlap val="10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300"/>
        <c:noMultiLvlLbl val="0"/>
      </c:catAx>
      <c:valAx>
        <c:axId val="1690978496"/>
        <c:scaling>
          <c:orientation val="minMax"/>
        </c:scaling>
        <c:delete val="0"/>
        <c:axPos val="l"/>
        <c:numFmt formatCode="#,##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3049765838096E-2"/>
          <c:y val="0.23580963648573799"/>
          <c:w val="0.90212974639204146"/>
          <c:h val="0.642173600862651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부채비율</c:v>
                </c:pt>
              </c:strCache>
            </c:strRef>
          </c:tx>
          <c:spPr>
            <a:solidFill>
              <a:srgbClr val="ED7D3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5E6C-4B41-9053-4278F1E30D7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E6C-4B41-9053-4278F1E30D7B}"/>
              </c:ext>
            </c:extLst>
          </c:dPt>
          <c:dPt>
            <c:idx val="2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E6C-4B41-9053-4278F1E30D7B}"/>
              </c:ext>
            </c:extLst>
          </c:dPt>
          <c:dPt>
            <c:idx val="3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5E6C-4B41-9053-4278F1E30D7B}"/>
              </c:ext>
            </c:extLst>
          </c:dPt>
          <c:dPt>
            <c:idx val="4"/>
            <c:invertIfNegative val="0"/>
            <c:bubble3D val="0"/>
            <c:spPr>
              <a:solidFill>
                <a:srgbClr val="9BBB59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0886-4E74-A5E7-316FEBDD48AD}"/>
              </c:ext>
            </c:extLst>
          </c:dPt>
          <c:dPt>
            <c:idx val="5"/>
            <c:invertIfNegative val="0"/>
            <c:bubble3D val="0"/>
            <c:spPr>
              <a:solidFill>
                <a:srgbClr val="9BBB59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5E6C-4B41-9053-4278F1E30D7B}"/>
              </c:ext>
            </c:extLst>
          </c:dPt>
          <c:dPt>
            <c:idx val="6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5E6C-4B41-9053-4278F1E30D7B}"/>
              </c:ext>
            </c:extLst>
          </c:dPt>
          <c:dPt>
            <c:idx val="7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E6C-4B41-9053-4278F1E30D7B}"/>
              </c:ext>
            </c:extLst>
          </c:dPt>
          <c:dLbls>
            <c:dLbl>
              <c:idx val="4"/>
              <c:layout>
                <c:manualLayout>
                  <c:x val="-1.1982432384018818E-16"/>
                  <c:y val="-7.3495370370371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886-4E74-A5E7-316FEBDD48AD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altLang="ko-KR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지주사</c:v>
                </c:pt>
                <c:pt idx="1">
                  <c:v>HN</c:v>
                </c:pt>
                <c:pt idx="2">
                  <c:v>BM</c:v>
                </c:pt>
                <c:pt idx="3">
                  <c:v>EM</c:v>
                </c:pt>
                <c:pt idx="4">
                  <c:v>Mat</c:v>
                </c:pt>
                <c:pt idx="5">
                  <c:v>Inno</c:v>
                </c:pt>
                <c:pt idx="6">
                  <c:v>CnG</c:v>
                </c:pt>
                <c:pt idx="7">
                  <c:v>AP</c:v>
                </c:pt>
              </c:strCache>
            </c:strRef>
          </c:cat>
          <c:val>
            <c:numRef>
              <c:f>Sheet1!$B$2:$B$9</c:f>
              <c:numCache>
                <c:formatCode>0%</c:formatCode>
                <c:ptCount val="8"/>
                <c:pt idx="0">
                  <c:v>0.98399999999999999</c:v>
                </c:pt>
                <c:pt idx="1">
                  <c:v>0.44</c:v>
                </c:pt>
                <c:pt idx="2">
                  <c:v>0.97</c:v>
                </c:pt>
                <c:pt idx="3">
                  <c:v>1.2150000000000001</c:v>
                </c:pt>
                <c:pt idx="4">
                  <c:v>0.44400000000000001</c:v>
                </c:pt>
                <c:pt idx="5">
                  <c:v>0.151</c:v>
                </c:pt>
                <c:pt idx="6">
                  <c:v>1.0549999999999999</c:v>
                </c:pt>
                <c:pt idx="7">
                  <c:v>1.0269999999999999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86-4E74-A5E7-316FEBDD48A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axId val="1690981216"/>
        <c:axId val="1690978496"/>
      </c:barChart>
      <c:catAx>
        <c:axId val="169098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690978496"/>
        <c:crosses val="autoZero"/>
        <c:auto val="1"/>
        <c:lblAlgn val="ctr"/>
        <c:lblOffset val="0"/>
        <c:noMultiLvlLbl val="0"/>
      </c:catAx>
      <c:valAx>
        <c:axId val="1690978496"/>
        <c:scaling>
          <c:orientation val="minMax"/>
          <c:max val="1.6"/>
        </c:scaling>
        <c:delete val="0"/>
        <c:axPos val="l"/>
        <c:numFmt formatCode="0%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9098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960191174005878E-2"/>
          <c:y val="6.1483876137312946E-2"/>
          <c:w val="0.89181212373905916"/>
          <c:h val="0.7019773014218002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니켈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846-44A9-B465-BBBFFEE96009}"/>
                </c:ext>
              </c:extLst>
            </c:dLbl>
            <c:dLbl>
              <c:idx val="5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846-44A9-B465-BBBFFEE96009}"/>
                </c:ext>
              </c:extLst>
            </c:dLbl>
            <c:dLbl>
              <c:idx val="8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846-44A9-B465-BBBFFEE96009}"/>
                </c:ext>
              </c:extLst>
            </c:dLbl>
            <c:dLbl>
              <c:idx val="11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353-4C3E-BC08-A6E3D2AF4AD7}"/>
                </c:ext>
              </c:extLst>
            </c:dLbl>
            <c:dLbl>
              <c:idx val="12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D77-4AFC-9215-DC1BD539BB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Sheet1!$A$2:$A$14</c:f>
              <c:numCache>
                <c:formatCode>mm"월";@</c:formatCode>
                <c:ptCount val="13"/>
                <c:pt idx="0">
                  <c:v>45566</c:v>
                </c:pt>
                <c:pt idx="1">
                  <c:v>45597</c:v>
                </c:pt>
                <c:pt idx="2">
                  <c:v>45627</c:v>
                </c:pt>
                <c:pt idx="3">
                  <c:v>45658</c:v>
                </c:pt>
                <c:pt idx="4">
                  <c:v>45689</c:v>
                </c:pt>
                <c:pt idx="5">
                  <c:v>45717</c:v>
                </c:pt>
                <c:pt idx="6" formatCode="\`yy&quot;년&quot;\ mm&quot;월&quot;;@">
                  <c:v>45748</c:v>
                </c:pt>
                <c:pt idx="7">
                  <c:v>45778</c:v>
                </c:pt>
                <c:pt idx="8">
                  <c:v>45809</c:v>
                </c:pt>
                <c:pt idx="9">
                  <c:v>45839</c:v>
                </c:pt>
                <c:pt idx="10">
                  <c:v>45870</c:v>
                </c:pt>
                <c:pt idx="11">
                  <c:v>45901</c:v>
                </c:pt>
                <c:pt idx="12">
                  <c:v>45931</c:v>
                </c:pt>
              </c:numCache>
            </c:numRef>
          </c:cat>
          <c:val>
            <c:numRef>
              <c:f>Sheet1!$B$2:$B$14</c:f>
              <c:numCache>
                <c:formatCode>#,##0.#</c:formatCode>
                <c:ptCount val="13"/>
                <c:pt idx="0">
                  <c:v>16.798999999999999</c:v>
                </c:pt>
                <c:pt idx="1">
                  <c:v>15.737</c:v>
                </c:pt>
                <c:pt idx="2">
                  <c:v>15.465999999999999</c:v>
                </c:pt>
                <c:pt idx="3">
                  <c:v>15.6</c:v>
                </c:pt>
                <c:pt idx="4">
                  <c:v>15.5</c:v>
                </c:pt>
                <c:pt idx="5">
                  <c:v>16.3</c:v>
                </c:pt>
                <c:pt idx="6">
                  <c:v>15.4</c:v>
                </c:pt>
                <c:pt idx="7">
                  <c:v>15.5</c:v>
                </c:pt>
                <c:pt idx="8">
                  <c:v>15.2</c:v>
                </c:pt>
                <c:pt idx="9">
                  <c:v>15.209</c:v>
                </c:pt>
                <c:pt idx="10">
                  <c:v>15.103</c:v>
                </c:pt>
                <c:pt idx="11">
                  <c:v>15.281000000000001</c:v>
                </c:pt>
                <c:pt idx="12" formatCode="General">
                  <c:v>15.26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F78E-49AD-A13D-A39C25FCA15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수산화리튬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2"/>
              <c:tx>
                <c:rich>
                  <a:bodyPr/>
                  <a:lstStyle/>
                  <a:p>
                    <a:fld id="{A6B46AD8-BA72-4FE4-AB04-2A4C1B0A08A8}" type="VALUE">
                      <a:rPr lang="en-US" altLang="ko-KR" smtClean="0"/>
                      <a:pPr/>
                      <a:t>[값]</a:t>
                    </a:fld>
                    <a:endParaRPr lang="ko-KR" alt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846-44A9-B465-BBBFFEE9600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8F037422-307B-4988-B456-01F516C13983}" type="VALUE">
                      <a:rPr lang="en-US" altLang="ko-KR" smtClean="0"/>
                      <a:pPr/>
                      <a:t>[값]</a:t>
                    </a:fld>
                    <a:endParaRPr lang="ko-KR" alt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C846-44A9-B465-BBBFFEE96009}"/>
                </c:ext>
              </c:extLst>
            </c:dLbl>
            <c:dLbl>
              <c:idx val="8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846-44A9-B465-BBBFFEE96009}"/>
                </c:ext>
              </c:extLst>
            </c:dLbl>
            <c:dLbl>
              <c:idx val="11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353-4C3E-BC08-A6E3D2AF4AD7}"/>
                </c:ext>
              </c:extLst>
            </c:dLbl>
            <c:dLbl>
              <c:idx val="12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D77-4AFC-9215-DC1BD539BB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Sheet1!$A$2:$A$14</c:f>
              <c:numCache>
                <c:formatCode>mm"월";@</c:formatCode>
                <c:ptCount val="13"/>
                <c:pt idx="0">
                  <c:v>45566</c:v>
                </c:pt>
                <c:pt idx="1">
                  <c:v>45597</c:v>
                </c:pt>
                <c:pt idx="2">
                  <c:v>45627</c:v>
                </c:pt>
                <c:pt idx="3">
                  <c:v>45658</c:v>
                </c:pt>
                <c:pt idx="4">
                  <c:v>45689</c:v>
                </c:pt>
                <c:pt idx="5">
                  <c:v>45717</c:v>
                </c:pt>
                <c:pt idx="6" formatCode="\`yy&quot;년&quot;\ mm&quot;월&quot;;@">
                  <c:v>45748</c:v>
                </c:pt>
                <c:pt idx="7">
                  <c:v>45778</c:v>
                </c:pt>
                <c:pt idx="8">
                  <c:v>45809</c:v>
                </c:pt>
                <c:pt idx="9">
                  <c:v>45839</c:v>
                </c:pt>
                <c:pt idx="10">
                  <c:v>45870</c:v>
                </c:pt>
                <c:pt idx="11">
                  <c:v>45901</c:v>
                </c:pt>
                <c:pt idx="12">
                  <c:v>45931</c:v>
                </c:pt>
              </c:numCache>
            </c:numRef>
          </c:cat>
          <c:val>
            <c:numRef>
              <c:f>Sheet1!$C$2:$C$14</c:f>
              <c:numCache>
                <c:formatCode>#,##0.#</c:formatCode>
                <c:ptCount val="13"/>
                <c:pt idx="0">
                  <c:v>9.49</c:v>
                </c:pt>
                <c:pt idx="1">
                  <c:v>8.9</c:v>
                </c:pt>
                <c:pt idx="2">
                  <c:v>9.5</c:v>
                </c:pt>
                <c:pt idx="3">
                  <c:v>9.4700000000000006</c:v>
                </c:pt>
                <c:pt idx="4">
                  <c:v>9.23</c:v>
                </c:pt>
                <c:pt idx="5">
                  <c:v>9.25</c:v>
                </c:pt>
                <c:pt idx="6">
                  <c:v>9.15</c:v>
                </c:pt>
                <c:pt idx="7">
                  <c:v>8.52</c:v>
                </c:pt>
                <c:pt idx="8">
                  <c:v>8.25</c:v>
                </c:pt>
                <c:pt idx="9">
                  <c:v>8.0782608699999994</c:v>
                </c:pt>
                <c:pt idx="10">
                  <c:v>8.5190000000000001</c:v>
                </c:pt>
                <c:pt idx="11">
                  <c:v>9.531363636</c:v>
                </c:pt>
                <c:pt idx="12" formatCode="General">
                  <c:v>9.6300000000000008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78E-49AD-A13D-A39C25FCA15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코발트</c:v>
                </c:pt>
              </c:strCache>
            </c:strRef>
          </c:tx>
          <c:spPr>
            <a:ln w="28575" cap="rnd">
              <a:solidFill>
                <a:srgbClr val="C0504D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504D"/>
              </a:solidFill>
              <a:ln w="9525">
                <a:solidFill>
                  <a:srgbClr val="C0504D"/>
                </a:solidFill>
              </a:ln>
              <a:effectLst/>
            </c:spPr>
          </c:marker>
          <c:dLbls>
            <c:dLbl>
              <c:idx val="2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846-44A9-B465-BBBFFEE96009}"/>
                </c:ext>
              </c:extLst>
            </c:dLbl>
            <c:dLbl>
              <c:idx val="5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846-44A9-B465-BBBFFEE96009}"/>
                </c:ext>
              </c:extLst>
            </c:dLbl>
            <c:dLbl>
              <c:idx val="8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353-4C3E-BC08-A6E3D2AF4AD7}"/>
                </c:ext>
              </c:extLst>
            </c:dLbl>
            <c:dLbl>
              <c:idx val="11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353-4C3E-BC08-A6E3D2AF4AD7}"/>
                </c:ext>
              </c:extLst>
            </c:dLbl>
            <c:dLbl>
              <c:idx val="12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D77-4AFC-9215-DC1BD539BB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Sheet1!$A$2:$A$14</c:f>
              <c:numCache>
                <c:formatCode>mm"월";@</c:formatCode>
                <c:ptCount val="13"/>
                <c:pt idx="0">
                  <c:v>45566</c:v>
                </c:pt>
                <c:pt idx="1">
                  <c:v>45597</c:v>
                </c:pt>
                <c:pt idx="2">
                  <c:v>45627</c:v>
                </c:pt>
                <c:pt idx="3">
                  <c:v>45658</c:v>
                </c:pt>
                <c:pt idx="4">
                  <c:v>45689</c:v>
                </c:pt>
                <c:pt idx="5">
                  <c:v>45717</c:v>
                </c:pt>
                <c:pt idx="6" formatCode="\`yy&quot;년&quot;\ mm&quot;월&quot;;@">
                  <c:v>45748</c:v>
                </c:pt>
                <c:pt idx="7">
                  <c:v>45778</c:v>
                </c:pt>
                <c:pt idx="8">
                  <c:v>45809</c:v>
                </c:pt>
                <c:pt idx="9">
                  <c:v>45839</c:v>
                </c:pt>
                <c:pt idx="10">
                  <c:v>45870</c:v>
                </c:pt>
                <c:pt idx="11">
                  <c:v>45901</c:v>
                </c:pt>
                <c:pt idx="12">
                  <c:v>45931</c:v>
                </c:pt>
              </c:numCache>
            </c:numRef>
          </c:cat>
          <c:val>
            <c:numRef>
              <c:f>Sheet1!$D$2:$D$14</c:f>
              <c:numCache>
                <c:formatCode>#,##0.#</c:formatCode>
                <c:ptCount val="13"/>
                <c:pt idx="0">
                  <c:v>24</c:v>
                </c:pt>
                <c:pt idx="1">
                  <c:v>24</c:v>
                </c:pt>
                <c:pt idx="2">
                  <c:v>24.1</c:v>
                </c:pt>
                <c:pt idx="3">
                  <c:v>23.6</c:v>
                </c:pt>
                <c:pt idx="4">
                  <c:v>21.3</c:v>
                </c:pt>
                <c:pt idx="5">
                  <c:v>30.7</c:v>
                </c:pt>
                <c:pt idx="6">
                  <c:v>33.1</c:v>
                </c:pt>
                <c:pt idx="7">
                  <c:v>33</c:v>
                </c:pt>
                <c:pt idx="8">
                  <c:v>32.700000000000003</c:v>
                </c:pt>
                <c:pt idx="9">
                  <c:v>32.645000000000003</c:v>
                </c:pt>
                <c:pt idx="10">
                  <c:v>32.645000000000003</c:v>
                </c:pt>
                <c:pt idx="11">
                  <c:v>33.155999999999999</c:v>
                </c:pt>
                <c:pt idx="12" formatCode="#,##0">
                  <c:v>42.305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8353-4C3E-BC08-A6E3D2AF4A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205952"/>
        <c:axId val="1979928816"/>
      </c:lineChart>
      <c:lineChart>
        <c:grouping val="standard"/>
        <c:varyColors val="0"/>
        <c:ser>
          <c:idx val="3"/>
          <c:order val="3"/>
          <c:tx>
            <c:strRef>
              <c:f>Sheet1!$E$1</c:f>
              <c:strCache>
                <c:ptCount val="1"/>
                <c:pt idx="0">
                  <c:v>MHP Payable </c:v>
                </c:pt>
              </c:strCache>
            </c:strRef>
          </c:tx>
          <c:spPr>
            <a:ln w="19050" cap="rnd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95000"/>
                </a:schemeClr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2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D067FC2-7FF4-4C35-972E-5311C83CB554}" type="VALUE">
                      <a:rPr lang="en-US" altLang="ko-KR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>
                        <a:defRPr b="1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[값]</a:t>
                    </a:fld>
                    <a:r>
                      <a:rPr lang="en-US" altLang="ko-KR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C846-44A9-B465-BBBFFEE9600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CC539E6C-BB73-4481-A88D-576E7BD12772}" type="VALUE">
                      <a:rPr lang="en-US" altLang="ko-KR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/>
                      <a:t>[값]</a:t>
                    </a:fld>
                    <a:r>
                      <a:rPr lang="en-US" altLang="ko-KR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846-44A9-B465-BBBFFEE9600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4EED1960-422C-4D82-A00B-5CC5ED71176A}" type="VALUE">
                      <a:rPr lang="en-US" altLang="ko-KR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/>
                      <a:t>[값]</a:t>
                    </a:fld>
                    <a:r>
                      <a:rPr lang="en-US" altLang="ko-KR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C846-44A9-B465-BBBFFEE96009}"/>
                </c:ext>
              </c:extLst>
            </c:dLbl>
            <c:dLbl>
              <c:idx val="1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F7F7F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4670868-5AA0-4044-A9CF-1866458EC325}" type="VALUE">
                      <a:rPr lang="en-US" altLang="ko-KR" smtClean="0">
                        <a:solidFill>
                          <a:srgbClr val="7F7F7F"/>
                        </a:solidFill>
                      </a:rPr>
                      <a:pPr>
                        <a:defRPr b="1">
                          <a:solidFill>
                            <a:srgbClr val="7F7F7F"/>
                          </a:solidFill>
                        </a:defRPr>
                      </a:pPr>
                      <a:t>[값]</a:t>
                    </a:fld>
                    <a:r>
                      <a:rPr lang="en-US" altLang="ko-KR" dirty="0">
                        <a:solidFill>
                          <a:srgbClr val="7F7F7F"/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7F7F7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8353-4C3E-BC08-A6E3D2AF4AD7}"/>
                </c:ext>
              </c:extLst>
            </c:dLbl>
            <c:dLbl>
              <c:idx val="12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F7F7F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ko-KR" dirty="0">
                        <a:solidFill>
                          <a:srgbClr val="7F7F7F"/>
                        </a:solidFill>
                      </a:rPr>
                      <a:t>88.0%</a:t>
                    </a:r>
                  </a:p>
                </c:rich>
              </c:tx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7F7F7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5D77-4AFC-9215-DC1BD539BB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Sheet1!$A$2:$A$14</c:f>
              <c:numCache>
                <c:formatCode>mm"월";@</c:formatCode>
                <c:ptCount val="13"/>
                <c:pt idx="0">
                  <c:v>45566</c:v>
                </c:pt>
                <c:pt idx="1">
                  <c:v>45597</c:v>
                </c:pt>
                <c:pt idx="2">
                  <c:v>45627</c:v>
                </c:pt>
                <c:pt idx="3">
                  <c:v>45658</c:v>
                </c:pt>
                <c:pt idx="4">
                  <c:v>45689</c:v>
                </c:pt>
                <c:pt idx="5">
                  <c:v>45717</c:v>
                </c:pt>
                <c:pt idx="6" formatCode="\`yy&quot;년&quot;\ mm&quot;월&quot;;@">
                  <c:v>45748</c:v>
                </c:pt>
                <c:pt idx="7">
                  <c:v>45778</c:v>
                </c:pt>
                <c:pt idx="8">
                  <c:v>45809</c:v>
                </c:pt>
                <c:pt idx="9">
                  <c:v>45839</c:v>
                </c:pt>
                <c:pt idx="10">
                  <c:v>45870</c:v>
                </c:pt>
                <c:pt idx="11">
                  <c:v>45901</c:v>
                </c:pt>
                <c:pt idx="12">
                  <c:v>45931</c:v>
                </c:pt>
              </c:numCache>
            </c:numRef>
          </c:cat>
          <c:val>
            <c:numRef>
              <c:f>Sheet1!$E$2:$E$14</c:f>
              <c:numCache>
                <c:formatCode>#,##0.#</c:formatCode>
                <c:ptCount val="13"/>
                <c:pt idx="0">
                  <c:v>81</c:v>
                </c:pt>
                <c:pt idx="1">
                  <c:v>80.5</c:v>
                </c:pt>
                <c:pt idx="2">
                  <c:v>80.5</c:v>
                </c:pt>
                <c:pt idx="3">
                  <c:v>80.2</c:v>
                </c:pt>
                <c:pt idx="4">
                  <c:v>79.900000000000006</c:v>
                </c:pt>
                <c:pt idx="5">
                  <c:v>81.2</c:v>
                </c:pt>
                <c:pt idx="6">
                  <c:v>82.7</c:v>
                </c:pt>
                <c:pt idx="7">
                  <c:v>84.25</c:v>
                </c:pt>
                <c:pt idx="8">
                  <c:v>84.48</c:v>
                </c:pt>
                <c:pt idx="9">
                  <c:v>84.5</c:v>
                </c:pt>
                <c:pt idx="10">
                  <c:v>85.15</c:v>
                </c:pt>
                <c:pt idx="11">
                  <c:v>86.909090910000003</c:v>
                </c:pt>
                <c:pt idx="12" formatCode="#,##0">
                  <c:v>87.96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8353-4C3E-BC08-A6E3D2AF4A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3132207"/>
        <c:axId val="873144687"/>
      </c:lineChart>
      <c:dateAx>
        <c:axId val="72205952"/>
        <c:scaling>
          <c:orientation val="minMax"/>
        </c:scaling>
        <c:delete val="0"/>
        <c:axPos val="b"/>
        <c:numFmt formatCode="\`yy&quot;년&quot;\ mm&quot;월&quot;;@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1979928816"/>
        <c:crosses val="autoZero"/>
        <c:auto val="1"/>
        <c:lblOffset val="100"/>
        <c:baseTimeUnit val="months"/>
      </c:dateAx>
      <c:valAx>
        <c:axId val="1979928816"/>
        <c:scaling>
          <c:orientation val="minMax"/>
          <c:max val="60"/>
          <c:min val="5"/>
        </c:scaling>
        <c:delete val="0"/>
        <c:axPos val="l"/>
        <c:majorGridlines>
          <c:spPr>
            <a:ln w="3175" cap="flat" cmpd="sng" algn="ctr">
              <a:solidFill>
                <a:schemeClr val="tx1">
                  <a:lumMod val="15000"/>
                  <a:lumOff val="85000"/>
                  <a:alpha val="99000"/>
                </a:schemeClr>
              </a:solidFill>
              <a:round/>
            </a:ln>
            <a:effectLst/>
          </c:spPr>
        </c:majorGridlines>
        <c:numFmt formatCode="#,##0_);[Red]\(#,##0\)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72205952"/>
        <c:crosses val="autoZero"/>
        <c:crossBetween val="between"/>
        <c:majorUnit val="5"/>
      </c:valAx>
      <c:valAx>
        <c:axId val="873144687"/>
        <c:scaling>
          <c:orientation val="minMax"/>
          <c:max val="100"/>
          <c:min val="0"/>
        </c:scaling>
        <c:delete val="0"/>
        <c:axPos val="r"/>
        <c:numFmt formatCode="#,##0_);[Red]\(#,##0\)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pPr>
            <a:endParaRPr lang="ko-KR"/>
          </a:p>
        </c:txPr>
        <c:crossAx val="873132207"/>
        <c:crosses val="max"/>
        <c:crossBetween val="between"/>
        <c:majorUnit val="20"/>
        <c:minorUnit val="1"/>
      </c:valAx>
      <c:dateAx>
        <c:axId val="873132207"/>
        <c:scaling>
          <c:orientation val="minMax"/>
        </c:scaling>
        <c:delete val="1"/>
        <c:axPos val="b"/>
        <c:numFmt formatCode="mm&quot;월&quot;;@" sourceLinked="1"/>
        <c:majorTickMark val="out"/>
        <c:minorTickMark val="none"/>
        <c:tickLblPos val="nextTo"/>
        <c:crossAx val="873144687"/>
        <c:crosses val="autoZero"/>
        <c:auto val="1"/>
        <c:lblOffset val="100"/>
        <c:baseTimeUnit val="months"/>
        <c:majorUnit val="1"/>
        <c:minorUnit val="1"/>
      </c:date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5646442862943524"/>
          <c:y val="0.93484293886569825"/>
          <c:w val="0.43875772326879325"/>
          <c:h val="5.02447757265442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defRPr>
          </a:pPr>
          <a:endParaRPr lang="ko-KR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053AB7AB-8A4F-2908-C93E-75DCD56190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2" y="2"/>
            <a:ext cx="4302005" cy="340492"/>
          </a:xfrm>
          <a:prstGeom prst="rect">
            <a:avLst/>
          </a:prstGeom>
        </p:spPr>
        <p:txBody>
          <a:bodyPr vert="horz" lIns="88071" tIns="44036" rIns="88071" bIns="4403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8A027D0-2529-B90E-A9F7-0BC906442B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2" y="6457183"/>
            <a:ext cx="4302005" cy="340492"/>
          </a:xfrm>
          <a:prstGeom prst="rect">
            <a:avLst/>
          </a:prstGeom>
        </p:spPr>
        <p:txBody>
          <a:bodyPr vert="horz" lIns="88071" tIns="44036" rIns="88071" bIns="4403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84B759D-10DB-470E-BFA1-1951246F90E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3096" y="2"/>
            <a:ext cx="4302005" cy="340492"/>
          </a:xfrm>
          <a:prstGeom prst="rect">
            <a:avLst/>
          </a:prstGeom>
        </p:spPr>
        <p:txBody>
          <a:bodyPr vert="horz" lIns="88176" tIns="44087" rIns="88176" bIns="44087" rtlCol="0"/>
          <a:lstStyle>
            <a:lvl1pPr algn="r">
              <a:defRPr sz="1200"/>
            </a:lvl1pPr>
          </a:lstStyle>
          <a:p>
            <a:fld id="{DAC78CCE-1ABB-4187-8AD6-D4F4230D247E}" type="datetimeFigureOut">
              <a:rPr lang="ko-KR" altLang="en-US" smtClean="0"/>
              <a:t>2025-11-04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5253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141" userDrawn="1">
          <p15:clr>
            <a:srgbClr val="F26B43"/>
          </p15:clr>
        </p15:guide>
        <p15:guide id="2" pos="3126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1"/>
            <a:ext cx="4301642" cy="341026"/>
          </a:xfrm>
          <a:prstGeom prst="rect">
            <a:avLst/>
          </a:prstGeom>
        </p:spPr>
        <p:txBody>
          <a:bodyPr vert="horz" lIns="83614" tIns="41806" rIns="83614" bIns="41806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36" y="1"/>
            <a:ext cx="4300168" cy="341026"/>
          </a:xfrm>
          <a:prstGeom prst="rect">
            <a:avLst/>
          </a:prstGeom>
        </p:spPr>
        <p:txBody>
          <a:bodyPr vert="horz" lIns="83614" tIns="41806" rIns="83614" bIns="41806" rtlCol="0"/>
          <a:lstStyle>
            <a:lvl1pPr algn="r">
              <a:defRPr sz="1100"/>
            </a:lvl1pPr>
          </a:lstStyle>
          <a:p>
            <a:fld id="{E1ACCC64-E5AE-4C5A-BD8C-ECF9637522BD}" type="datetimeFigureOut">
              <a:rPr lang="ko-KR" altLang="en-US" smtClean="0"/>
              <a:t>2025-11-04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849313"/>
            <a:ext cx="324326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614" tIns="41806" rIns="83614" bIns="4180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256" y="3271845"/>
            <a:ext cx="7940132" cy="2676834"/>
          </a:xfrm>
          <a:prstGeom prst="rect">
            <a:avLst/>
          </a:prstGeom>
        </p:spPr>
        <p:txBody>
          <a:bodyPr vert="horz" lIns="83614" tIns="41806" rIns="83614" bIns="41806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56659"/>
            <a:ext cx="4301642" cy="341025"/>
          </a:xfrm>
          <a:prstGeom prst="rect">
            <a:avLst/>
          </a:prstGeom>
        </p:spPr>
        <p:txBody>
          <a:bodyPr vert="horz" lIns="83614" tIns="41806" rIns="83614" bIns="41806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36" y="6456659"/>
            <a:ext cx="4300168" cy="341025"/>
          </a:xfrm>
          <a:prstGeom prst="rect">
            <a:avLst/>
          </a:prstGeom>
        </p:spPr>
        <p:txBody>
          <a:bodyPr vert="horz" lIns="83614" tIns="41806" rIns="83614" bIns="41806" rtlCol="0" anchor="b"/>
          <a:lstStyle>
            <a:lvl1pPr algn="r">
              <a:defRPr sz="1100"/>
            </a:lvl1pPr>
          </a:lstStyle>
          <a:p>
            <a:fld id="{448444A2-29EC-4E47-92CA-3777738875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085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7540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FAF0-C463-464F-9D8E-1B050E40984E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8802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D39B0-B52E-E7ED-C2D8-437951630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F8C8A93-E8DF-23E7-1E5F-CB38D36017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3FD8999-1F69-E8AB-7C4D-6FD231C174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C023E14-E391-371A-E006-0EFA85A7B5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7958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AAA98-62C7-7934-7B02-19C626AE0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9001A34-AF05-232D-198F-A8FEC8FC64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AD08785-7F67-46DC-76DB-F70E14A735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165D133-A9F0-A332-AA31-A85FBDA231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746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AB03B-63B5-591D-DE6D-077C55CCF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79E921F-A964-CAE8-E8E4-8B59DE009C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3465AA4-B46F-5476-BF86-10BB36C45E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31B0CC-54C8-2A62-86A3-FA331B8FD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101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C43A6-8DFB-7126-9E93-3F2C9F247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729DF75-A559-F2AF-DB7A-BF7B13CB6C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73E003-4BA8-2E4E-B9CC-D86AC368B4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553242-CC58-0BE5-32CD-7198016CA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295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8ABA4-E64B-FE4A-6F6F-2127F9B79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092B270-2D9C-2548-DF00-84AC3A5453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0708ED8-A2BC-317F-FDBA-2BC678ABE4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E49ABC9-5A3A-6CCD-2053-837BB834AC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190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1AFE4-1DC2-4E62-8AE4-80B9D5F1C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81284B8-A1DF-EBD3-5852-8EA8DE58F8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DFE9173-36C3-0BDA-EC00-1D5532F7DB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8C24A0-325E-56FF-30B2-0F9ACB1589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8444A2-29EC-4E47-92CA-37777388751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95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FAF0-C463-464F-9D8E-1B050E40984E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395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F8B39-9508-54B4-F626-30BD800CC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B1FAE1C-8D1E-D845-1305-D4A78827BC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81E59C6-38FE-2C8F-63FD-D9BF61DB5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67284E-4571-C564-1BA9-FB2677FE48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FAF0-C463-464F-9D8E-1B050E40984E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998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97288-5A8D-F65A-0402-42BF8C323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6E2732B-3444-AE2B-1A60-C284685521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E2CBE45-C57F-E182-7A43-7375EEC480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2E46F5-8BED-E4AF-CC1E-FDDA426AA7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FAF0-C463-464F-9D8E-1B050E40984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665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C9075-4991-A884-92AF-770C926AD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E90FA73-FF08-B3EB-BB3C-4E4B5D5C34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E5B2E9C-C116-DDD0-317F-D05AEF9256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C0B72F7-0B05-4F42-EC01-96D51DB07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FAF0-C463-464F-9D8E-1B050E40984E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2795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49">
            <a:extLst>
              <a:ext uri="{FF2B5EF4-FFF2-40B4-BE49-F238E27FC236}">
                <a16:creationId xmlns:a16="http://schemas.microsoft.com/office/drawing/2014/main" id="{49A0BAE8-0494-A8D5-8D96-8D586984F64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51">
            <a:extLst>
              <a:ext uri="{FF2B5EF4-FFF2-40B4-BE49-F238E27FC236}">
                <a16:creationId xmlns:a16="http://schemas.microsoft.com/office/drawing/2014/main" id="{77EB9149-F16D-D926-EBBB-EEFEAD2C7A70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53">
            <a:extLst>
              <a:ext uri="{FF2B5EF4-FFF2-40B4-BE49-F238E27FC236}">
                <a16:creationId xmlns:a16="http://schemas.microsoft.com/office/drawing/2014/main" id="{EB624FB7-6D87-4DDF-C6C4-83869D9529D3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모서리가 둥근 직사각형 10">
            <a:extLst>
              <a:ext uri="{FF2B5EF4-FFF2-40B4-BE49-F238E27FC236}">
                <a16:creationId xmlns:a16="http://schemas.microsoft.com/office/drawing/2014/main" id="{7039F7FF-AEFF-15AD-0559-2296C6991548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34" name="object 49">
            <a:extLst>
              <a:ext uri="{FF2B5EF4-FFF2-40B4-BE49-F238E27FC236}">
                <a16:creationId xmlns:a16="http://schemas.microsoft.com/office/drawing/2014/main" id="{C94A89BA-DBB6-7ADA-0F86-C25B598FC8D3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51">
            <a:extLst>
              <a:ext uri="{FF2B5EF4-FFF2-40B4-BE49-F238E27FC236}">
                <a16:creationId xmlns:a16="http://schemas.microsoft.com/office/drawing/2014/main" id="{8DCBF99D-0EB4-2162-C4AD-718AD6B7B77C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51">
            <a:extLst>
              <a:ext uri="{FF2B5EF4-FFF2-40B4-BE49-F238E27FC236}">
                <a16:creationId xmlns:a16="http://schemas.microsoft.com/office/drawing/2014/main" id="{F2059D4E-6B2E-238A-BDD7-904D9334FDED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51">
            <a:extLst>
              <a:ext uri="{FF2B5EF4-FFF2-40B4-BE49-F238E27FC236}">
                <a16:creationId xmlns:a16="http://schemas.microsoft.com/office/drawing/2014/main" id="{2A518BE7-3F31-A22D-4A2E-8F631C96E5A0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51">
            <a:extLst>
              <a:ext uri="{FF2B5EF4-FFF2-40B4-BE49-F238E27FC236}">
                <a16:creationId xmlns:a16="http://schemas.microsoft.com/office/drawing/2014/main" id="{E78A1224-1290-1EA0-2C8E-9D7879314B7D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C87E7C-DAB6-F10E-E45D-A89860016DB2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7C437ED-41A0-4DEC-93F1-DC78EC174638}"/>
              </a:ext>
            </a:extLst>
          </p:cNvPr>
          <p:cNvGrpSpPr/>
          <p:nvPr userDrawn="1"/>
        </p:nvGrpSpPr>
        <p:grpSpPr>
          <a:xfrm>
            <a:off x="-13560" y="-9625"/>
            <a:ext cx="10706959" cy="4475872"/>
            <a:chOff x="356400" y="358813"/>
            <a:chExt cx="12060580" cy="5041732"/>
          </a:xfrm>
        </p:grpSpPr>
        <p:sp>
          <p:nvSpPr>
            <p:cNvPr id="26" name="object 2">
              <a:extLst>
                <a:ext uri="{FF2B5EF4-FFF2-40B4-BE49-F238E27FC236}">
                  <a16:creationId xmlns:a16="http://schemas.microsoft.com/office/drawing/2014/main" id="{9DA4336D-DA80-44DF-BC47-6F617B992FA2}"/>
                </a:ext>
              </a:extLst>
            </p:cNvPr>
            <p:cNvSpPr/>
            <p:nvPr userDrawn="1"/>
          </p:nvSpPr>
          <p:spPr>
            <a:xfrm>
              <a:off x="4157383" y="365569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5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CCD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27" name="object 3">
              <a:extLst>
                <a:ext uri="{FF2B5EF4-FFF2-40B4-BE49-F238E27FC236}">
                  <a16:creationId xmlns:a16="http://schemas.microsoft.com/office/drawing/2014/main" id="{FBE8EA47-1DA8-4AB5-AF31-CC0047451735}"/>
                </a:ext>
              </a:extLst>
            </p:cNvPr>
            <p:cNvGrpSpPr/>
            <p:nvPr userDrawn="1"/>
          </p:nvGrpSpPr>
          <p:grpSpPr>
            <a:xfrm>
              <a:off x="10764596" y="358813"/>
              <a:ext cx="826135" cy="3310890"/>
              <a:chOff x="10764596" y="358813"/>
              <a:chExt cx="826135" cy="3310890"/>
            </a:xfrm>
          </p:grpSpPr>
          <p:sp>
            <p:nvSpPr>
              <p:cNvPr id="28" name="object 4">
                <a:extLst>
                  <a:ext uri="{FF2B5EF4-FFF2-40B4-BE49-F238E27FC236}">
                    <a16:creationId xmlns:a16="http://schemas.microsoft.com/office/drawing/2014/main" id="{895FA736-6F69-47D7-B065-D94D3AFC6E6A}"/>
                  </a:ext>
                </a:extLst>
              </p:cNvPr>
              <p:cNvSpPr/>
              <p:nvPr/>
            </p:nvSpPr>
            <p:spPr>
              <a:xfrm>
                <a:off x="10764596" y="358813"/>
                <a:ext cx="826135" cy="1658620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165862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1658505"/>
                    </a:lnTo>
                    <a:lnTo>
                      <a:pt x="825893" y="1658505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9" name="object 5">
                <a:extLst>
                  <a:ext uri="{FF2B5EF4-FFF2-40B4-BE49-F238E27FC236}">
                    <a16:creationId xmlns:a16="http://schemas.microsoft.com/office/drawing/2014/main" id="{BB5CE7FF-D763-4400-B70A-E78E86A76AF5}"/>
                  </a:ext>
                </a:extLst>
              </p:cNvPr>
              <p:cNvSpPr/>
              <p:nvPr/>
            </p:nvSpPr>
            <p:spPr>
              <a:xfrm>
                <a:off x="10764596" y="1872144"/>
                <a:ext cx="826135" cy="1797050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1797050">
                    <a:moveTo>
                      <a:pt x="825893" y="145173"/>
                    </a:moveTo>
                    <a:lnTo>
                      <a:pt x="660171" y="145173"/>
                    </a:lnTo>
                    <a:lnTo>
                      <a:pt x="660171" y="0"/>
                    </a:lnTo>
                    <a:lnTo>
                      <a:pt x="165747" y="0"/>
                    </a:lnTo>
                    <a:lnTo>
                      <a:pt x="165747" y="145173"/>
                    </a:lnTo>
                    <a:lnTo>
                      <a:pt x="0" y="145173"/>
                    </a:lnTo>
                    <a:lnTo>
                      <a:pt x="0" y="1797011"/>
                    </a:lnTo>
                    <a:lnTo>
                      <a:pt x="825893" y="1797011"/>
                    </a:lnTo>
                    <a:lnTo>
                      <a:pt x="825893" y="145173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0" name="object 6">
              <a:extLst>
                <a:ext uri="{FF2B5EF4-FFF2-40B4-BE49-F238E27FC236}">
                  <a16:creationId xmlns:a16="http://schemas.microsoft.com/office/drawing/2014/main" id="{1036E9E4-DCCD-40D0-B833-9F4A4F18F525}"/>
                </a:ext>
              </a:extLst>
            </p:cNvPr>
            <p:cNvSpPr/>
            <p:nvPr userDrawn="1"/>
          </p:nvSpPr>
          <p:spPr>
            <a:xfrm>
              <a:off x="4012196" y="3008998"/>
              <a:ext cx="145415" cy="494665"/>
            </a:xfrm>
            <a:custGeom>
              <a:avLst/>
              <a:gdLst/>
              <a:ahLst/>
              <a:cxnLst/>
              <a:rect l="l" t="t" r="r" b="b"/>
              <a:pathLst>
                <a:path w="145414" h="494664">
                  <a:moveTo>
                    <a:pt x="145173" y="0"/>
                  </a:moveTo>
                  <a:lnTo>
                    <a:pt x="0" y="0"/>
                  </a:lnTo>
                  <a:lnTo>
                    <a:pt x="0" y="494423"/>
                  </a:lnTo>
                  <a:lnTo>
                    <a:pt x="145173" y="494423"/>
                  </a:lnTo>
                  <a:lnTo>
                    <a:pt x="145173" y="0"/>
                  </a:lnTo>
                  <a:close/>
                </a:path>
              </a:pathLst>
            </a:custGeom>
            <a:solidFill>
              <a:srgbClr val="009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7">
              <a:extLst>
                <a:ext uri="{FF2B5EF4-FFF2-40B4-BE49-F238E27FC236}">
                  <a16:creationId xmlns:a16="http://schemas.microsoft.com/office/drawing/2014/main" id="{DD09386C-BC0F-4208-B870-52B47AE0A00D}"/>
                </a:ext>
              </a:extLst>
            </p:cNvPr>
            <p:cNvSpPr/>
            <p:nvPr userDrawn="1"/>
          </p:nvSpPr>
          <p:spPr>
            <a:xfrm>
              <a:off x="11590502" y="358813"/>
              <a:ext cx="826135" cy="833119"/>
            </a:xfrm>
            <a:custGeom>
              <a:avLst/>
              <a:gdLst/>
              <a:ahLst/>
              <a:cxnLst/>
              <a:rect l="l" t="t" r="r" b="b"/>
              <a:pathLst>
                <a:path w="826134" h="833119">
                  <a:moveTo>
                    <a:pt x="0" y="832650"/>
                  </a:moveTo>
                  <a:lnTo>
                    <a:pt x="825893" y="832650"/>
                  </a:lnTo>
                  <a:lnTo>
                    <a:pt x="825893" y="0"/>
                  </a:lnTo>
                  <a:lnTo>
                    <a:pt x="0" y="0"/>
                  </a:lnTo>
                  <a:lnTo>
                    <a:pt x="0" y="832650"/>
                  </a:lnTo>
                  <a:close/>
                </a:path>
              </a:pathLst>
            </a:custGeom>
            <a:solidFill>
              <a:srgbClr val="CCE9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8">
              <a:extLst>
                <a:ext uri="{FF2B5EF4-FFF2-40B4-BE49-F238E27FC236}">
                  <a16:creationId xmlns:a16="http://schemas.microsoft.com/office/drawing/2014/main" id="{D73AFEBF-24B0-4C5A-ADD4-05E9E8077D58}"/>
                </a:ext>
              </a:extLst>
            </p:cNvPr>
            <p:cNvSpPr/>
            <p:nvPr userDrawn="1"/>
          </p:nvSpPr>
          <p:spPr>
            <a:xfrm>
              <a:off x="11590502" y="2013978"/>
              <a:ext cx="826135" cy="1655445"/>
            </a:xfrm>
            <a:custGeom>
              <a:avLst/>
              <a:gdLst/>
              <a:ahLst/>
              <a:cxnLst/>
              <a:rect l="l" t="t" r="r" b="b"/>
              <a:pathLst>
                <a:path w="826134" h="1655445">
                  <a:moveTo>
                    <a:pt x="825893" y="0"/>
                  </a:moveTo>
                  <a:lnTo>
                    <a:pt x="0" y="0"/>
                  </a:lnTo>
                  <a:lnTo>
                    <a:pt x="0" y="1655178"/>
                  </a:lnTo>
                  <a:lnTo>
                    <a:pt x="825893" y="1655178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CCE9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43" name="object 9">
              <a:extLst>
                <a:ext uri="{FF2B5EF4-FFF2-40B4-BE49-F238E27FC236}">
                  <a16:creationId xmlns:a16="http://schemas.microsoft.com/office/drawing/2014/main" id="{9B005E21-975C-4479-B16F-DAC71D3BE5D3}"/>
                </a:ext>
              </a:extLst>
            </p:cNvPr>
            <p:cNvGrpSpPr/>
            <p:nvPr userDrawn="1"/>
          </p:nvGrpSpPr>
          <p:grpSpPr>
            <a:xfrm>
              <a:off x="9938677" y="365569"/>
              <a:ext cx="826135" cy="1652270"/>
              <a:chOff x="9938677" y="365569"/>
              <a:chExt cx="826135" cy="1652270"/>
            </a:xfrm>
          </p:grpSpPr>
          <p:sp>
            <p:nvSpPr>
              <p:cNvPr id="44" name="object 10">
                <a:extLst>
                  <a:ext uri="{FF2B5EF4-FFF2-40B4-BE49-F238E27FC236}">
                    <a16:creationId xmlns:a16="http://schemas.microsoft.com/office/drawing/2014/main" id="{75440224-87C1-473A-9169-5BEC34824683}"/>
                  </a:ext>
                </a:extLst>
              </p:cNvPr>
              <p:cNvSpPr/>
              <p:nvPr/>
            </p:nvSpPr>
            <p:spPr>
              <a:xfrm>
                <a:off x="9938677" y="11914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5" name="object 11">
                <a:extLst>
                  <a:ext uri="{FF2B5EF4-FFF2-40B4-BE49-F238E27FC236}">
                    <a16:creationId xmlns:a16="http://schemas.microsoft.com/office/drawing/2014/main" id="{08A6FC85-1383-406D-AA39-FC1F6D4A572D}"/>
                  </a:ext>
                </a:extLst>
              </p:cNvPr>
              <p:cNvSpPr/>
              <p:nvPr/>
            </p:nvSpPr>
            <p:spPr>
              <a:xfrm>
                <a:off x="9938677" y="3655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46" name="object 12">
              <a:extLst>
                <a:ext uri="{FF2B5EF4-FFF2-40B4-BE49-F238E27FC236}">
                  <a16:creationId xmlns:a16="http://schemas.microsoft.com/office/drawing/2014/main" id="{EA918181-D8D9-424B-A3F0-1BC4906F0798}"/>
                </a:ext>
              </a:extLst>
            </p:cNvPr>
            <p:cNvGrpSpPr/>
            <p:nvPr userDrawn="1"/>
          </p:nvGrpSpPr>
          <p:grpSpPr>
            <a:xfrm>
              <a:off x="8286877" y="365569"/>
              <a:ext cx="2477770" cy="3303904"/>
              <a:chOff x="8286877" y="365569"/>
              <a:chExt cx="2477770" cy="3303904"/>
            </a:xfrm>
          </p:grpSpPr>
          <p:sp>
            <p:nvSpPr>
              <p:cNvPr id="47" name="object 13">
                <a:extLst>
                  <a:ext uri="{FF2B5EF4-FFF2-40B4-BE49-F238E27FC236}">
                    <a16:creationId xmlns:a16="http://schemas.microsoft.com/office/drawing/2014/main" id="{24ABBF16-1A70-4F0E-8447-F1F68845F680}"/>
                  </a:ext>
                </a:extLst>
              </p:cNvPr>
              <p:cNvSpPr/>
              <p:nvPr/>
            </p:nvSpPr>
            <p:spPr>
              <a:xfrm>
                <a:off x="9938677" y="2017369"/>
                <a:ext cx="826135" cy="1652270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16522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0" y="1651787"/>
                    </a:lnTo>
                    <a:lnTo>
                      <a:pt x="825893" y="1651787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8" name="object 14">
                <a:extLst>
                  <a:ext uri="{FF2B5EF4-FFF2-40B4-BE49-F238E27FC236}">
                    <a16:creationId xmlns:a16="http://schemas.microsoft.com/office/drawing/2014/main" id="{E4ED62A3-FAC2-4800-BA1C-3155AA719A9F}"/>
                  </a:ext>
                </a:extLst>
              </p:cNvPr>
              <p:cNvSpPr/>
              <p:nvPr/>
            </p:nvSpPr>
            <p:spPr>
              <a:xfrm>
                <a:off x="9112783" y="11914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object 15">
                <a:extLst>
                  <a:ext uri="{FF2B5EF4-FFF2-40B4-BE49-F238E27FC236}">
                    <a16:creationId xmlns:a16="http://schemas.microsoft.com/office/drawing/2014/main" id="{A4FDDA6F-3849-4016-9650-90729EE9B114}"/>
                  </a:ext>
                </a:extLst>
              </p:cNvPr>
              <p:cNvSpPr/>
              <p:nvPr/>
            </p:nvSpPr>
            <p:spPr>
              <a:xfrm>
                <a:off x="9112783" y="3655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0" name="object 16">
                <a:extLst>
                  <a:ext uri="{FF2B5EF4-FFF2-40B4-BE49-F238E27FC236}">
                    <a16:creationId xmlns:a16="http://schemas.microsoft.com/office/drawing/2014/main" id="{DE6CF2E3-D26A-41BE-B849-B9CD7FC516CF}"/>
                  </a:ext>
                </a:extLst>
              </p:cNvPr>
              <p:cNvSpPr/>
              <p:nvPr/>
            </p:nvSpPr>
            <p:spPr>
              <a:xfrm>
                <a:off x="9112783" y="2017369"/>
                <a:ext cx="826135" cy="1652270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16522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0" y="1651787"/>
                    </a:lnTo>
                    <a:lnTo>
                      <a:pt x="825893" y="1651787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1" name="object 17">
                <a:extLst>
                  <a:ext uri="{FF2B5EF4-FFF2-40B4-BE49-F238E27FC236}">
                    <a16:creationId xmlns:a16="http://schemas.microsoft.com/office/drawing/2014/main" id="{EF636D5A-6BD7-43B0-8555-97A812E8B18D}"/>
                  </a:ext>
                </a:extLst>
              </p:cNvPr>
              <p:cNvSpPr/>
              <p:nvPr/>
            </p:nvSpPr>
            <p:spPr>
              <a:xfrm>
                <a:off x="8286877" y="11914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2" name="object 18">
              <a:extLst>
                <a:ext uri="{FF2B5EF4-FFF2-40B4-BE49-F238E27FC236}">
                  <a16:creationId xmlns:a16="http://schemas.microsoft.com/office/drawing/2014/main" id="{C867EA8E-9C0D-42D4-85F0-21F9DC1CD93D}"/>
                </a:ext>
              </a:extLst>
            </p:cNvPr>
            <p:cNvSpPr/>
            <p:nvPr userDrawn="1"/>
          </p:nvSpPr>
          <p:spPr>
            <a:xfrm>
              <a:off x="11590502" y="1191463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4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009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19">
              <a:extLst>
                <a:ext uri="{FF2B5EF4-FFF2-40B4-BE49-F238E27FC236}">
                  <a16:creationId xmlns:a16="http://schemas.microsoft.com/office/drawing/2014/main" id="{FB6C50E6-C341-409C-B03F-70CFF21B730C}"/>
                </a:ext>
              </a:extLst>
            </p:cNvPr>
            <p:cNvSpPr/>
            <p:nvPr userDrawn="1"/>
          </p:nvSpPr>
          <p:spPr>
            <a:xfrm>
              <a:off x="8286877" y="365569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4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F0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20">
              <a:extLst>
                <a:ext uri="{FF2B5EF4-FFF2-40B4-BE49-F238E27FC236}">
                  <a16:creationId xmlns:a16="http://schemas.microsoft.com/office/drawing/2014/main" id="{54EC1D23-6F48-410E-B8B2-5F914267DB25}"/>
                </a:ext>
              </a:extLst>
            </p:cNvPr>
            <p:cNvSpPr/>
            <p:nvPr userDrawn="1"/>
          </p:nvSpPr>
          <p:spPr>
            <a:xfrm>
              <a:off x="8810383" y="2592184"/>
              <a:ext cx="115570" cy="251460"/>
            </a:xfrm>
            <a:custGeom>
              <a:avLst/>
              <a:gdLst/>
              <a:ahLst/>
              <a:cxnLst/>
              <a:rect l="l" t="t" r="r" b="b"/>
              <a:pathLst>
                <a:path w="115570" h="251460">
                  <a:moveTo>
                    <a:pt x="0" y="251078"/>
                  </a:moveTo>
                  <a:lnTo>
                    <a:pt x="115087" y="251078"/>
                  </a:lnTo>
                  <a:lnTo>
                    <a:pt x="115087" y="0"/>
                  </a:lnTo>
                  <a:lnTo>
                    <a:pt x="0" y="0"/>
                  </a:lnTo>
                  <a:lnTo>
                    <a:pt x="0" y="251078"/>
                  </a:lnTo>
                  <a:close/>
                </a:path>
              </a:pathLst>
            </a:custGeom>
            <a:solidFill>
              <a:srgbClr val="CCE9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5" name="object 21">
              <a:extLst>
                <a:ext uri="{FF2B5EF4-FFF2-40B4-BE49-F238E27FC236}">
                  <a16:creationId xmlns:a16="http://schemas.microsoft.com/office/drawing/2014/main" id="{7605058D-E283-4123-AFA8-D96F7D306F6B}"/>
                </a:ext>
              </a:extLst>
            </p:cNvPr>
            <p:cNvGrpSpPr/>
            <p:nvPr userDrawn="1"/>
          </p:nvGrpSpPr>
          <p:grpSpPr>
            <a:xfrm>
              <a:off x="7460983" y="365569"/>
              <a:ext cx="1652270" cy="3303904"/>
              <a:chOff x="7460983" y="365569"/>
              <a:chExt cx="1652270" cy="3303904"/>
            </a:xfrm>
          </p:grpSpPr>
          <p:sp>
            <p:nvSpPr>
              <p:cNvPr id="56" name="object 22">
                <a:extLst>
                  <a:ext uri="{FF2B5EF4-FFF2-40B4-BE49-F238E27FC236}">
                    <a16:creationId xmlns:a16="http://schemas.microsoft.com/office/drawing/2014/main" id="{ED6D9321-E7C5-4D1F-8491-A463E0405882}"/>
                  </a:ext>
                </a:extLst>
              </p:cNvPr>
              <p:cNvSpPr/>
              <p:nvPr/>
            </p:nvSpPr>
            <p:spPr>
              <a:xfrm>
                <a:off x="7460983" y="1191462"/>
                <a:ext cx="1652270" cy="1652270"/>
              </a:xfrm>
              <a:custGeom>
                <a:avLst/>
                <a:gdLst/>
                <a:ahLst/>
                <a:cxnLst/>
                <a:rect l="l" t="t" r="r" b="b"/>
                <a:pathLst>
                  <a:path w="1652270" h="16522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  <a:path w="1652270" h="1652270">
                    <a:moveTo>
                      <a:pt x="1651774" y="825906"/>
                    </a:moveTo>
                    <a:lnTo>
                      <a:pt x="825893" y="825906"/>
                    </a:lnTo>
                    <a:lnTo>
                      <a:pt x="825893" y="1186662"/>
                    </a:lnTo>
                    <a:lnTo>
                      <a:pt x="999871" y="1186662"/>
                    </a:lnTo>
                    <a:lnTo>
                      <a:pt x="999871" y="1400721"/>
                    </a:lnTo>
                    <a:lnTo>
                      <a:pt x="1650822" y="1400721"/>
                    </a:lnTo>
                    <a:lnTo>
                      <a:pt x="1650822" y="1651800"/>
                    </a:lnTo>
                    <a:lnTo>
                      <a:pt x="1651774" y="1651800"/>
                    </a:lnTo>
                    <a:lnTo>
                      <a:pt x="1651774" y="1400721"/>
                    </a:lnTo>
                    <a:lnTo>
                      <a:pt x="1651774" y="1186662"/>
                    </a:lnTo>
                    <a:lnTo>
                      <a:pt x="1651774" y="825906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7" name="object 23">
                <a:extLst>
                  <a:ext uri="{FF2B5EF4-FFF2-40B4-BE49-F238E27FC236}">
                    <a16:creationId xmlns:a16="http://schemas.microsoft.com/office/drawing/2014/main" id="{9969EEF1-E717-4005-81C0-2DB161117AFD}"/>
                  </a:ext>
                </a:extLst>
              </p:cNvPr>
              <p:cNvSpPr/>
              <p:nvPr/>
            </p:nvSpPr>
            <p:spPr>
              <a:xfrm>
                <a:off x="7460983" y="365569"/>
                <a:ext cx="826135" cy="3303904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3303904">
                    <a:moveTo>
                      <a:pt x="825893" y="1651800"/>
                    </a:moveTo>
                    <a:lnTo>
                      <a:pt x="0" y="1651800"/>
                    </a:lnTo>
                    <a:lnTo>
                      <a:pt x="0" y="2477693"/>
                    </a:lnTo>
                    <a:lnTo>
                      <a:pt x="0" y="3303587"/>
                    </a:lnTo>
                    <a:lnTo>
                      <a:pt x="825893" y="3303587"/>
                    </a:lnTo>
                    <a:lnTo>
                      <a:pt x="825893" y="2477693"/>
                    </a:lnTo>
                    <a:lnTo>
                      <a:pt x="825893" y="1651800"/>
                    </a:lnTo>
                    <a:close/>
                  </a:path>
                  <a:path w="826134" h="3303904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8" name="object 24">
              <a:extLst>
                <a:ext uri="{FF2B5EF4-FFF2-40B4-BE49-F238E27FC236}">
                  <a16:creationId xmlns:a16="http://schemas.microsoft.com/office/drawing/2014/main" id="{B44F3335-F083-49F3-A3BD-E005F4AD30EA}"/>
                </a:ext>
              </a:extLst>
            </p:cNvPr>
            <p:cNvSpPr/>
            <p:nvPr userDrawn="1"/>
          </p:nvSpPr>
          <p:spPr>
            <a:xfrm>
              <a:off x="6635077" y="1191463"/>
              <a:ext cx="385445" cy="826135"/>
            </a:xfrm>
            <a:custGeom>
              <a:avLst/>
              <a:gdLst/>
              <a:ahLst/>
              <a:cxnLst/>
              <a:rect l="l" t="t" r="r" b="b"/>
              <a:pathLst>
                <a:path w="385445" h="826135">
                  <a:moveTo>
                    <a:pt x="0" y="825893"/>
                  </a:moveTo>
                  <a:lnTo>
                    <a:pt x="384822" y="825893"/>
                  </a:lnTo>
                  <a:lnTo>
                    <a:pt x="384822" y="0"/>
                  </a:lnTo>
                  <a:lnTo>
                    <a:pt x="0" y="0"/>
                  </a:lnTo>
                  <a:lnTo>
                    <a:pt x="0" y="825893"/>
                  </a:lnTo>
                  <a:close/>
                </a:path>
              </a:pathLst>
            </a:custGeom>
            <a:solidFill>
              <a:srgbClr val="F0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25">
              <a:extLst>
                <a:ext uri="{FF2B5EF4-FFF2-40B4-BE49-F238E27FC236}">
                  <a16:creationId xmlns:a16="http://schemas.microsoft.com/office/drawing/2014/main" id="{4DDAD2E1-375C-4D17-91A9-03E5E3533815}"/>
                </a:ext>
              </a:extLst>
            </p:cNvPr>
            <p:cNvSpPr/>
            <p:nvPr userDrawn="1"/>
          </p:nvSpPr>
          <p:spPr>
            <a:xfrm>
              <a:off x="6635077" y="365569"/>
              <a:ext cx="826135" cy="1652270"/>
            </a:xfrm>
            <a:custGeom>
              <a:avLst/>
              <a:gdLst/>
              <a:ahLst/>
              <a:cxnLst/>
              <a:rect l="l" t="t" r="r" b="b"/>
              <a:pathLst>
                <a:path w="826134" h="1652270">
                  <a:moveTo>
                    <a:pt x="825893" y="0"/>
                  </a:moveTo>
                  <a:lnTo>
                    <a:pt x="0" y="0"/>
                  </a:lnTo>
                  <a:lnTo>
                    <a:pt x="0" y="378498"/>
                  </a:lnTo>
                  <a:lnTo>
                    <a:pt x="0" y="825893"/>
                  </a:lnTo>
                  <a:lnTo>
                    <a:pt x="545706" y="825893"/>
                  </a:lnTo>
                  <a:lnTo>
                    <a:pt x="545706" y="1651787"/>
                  </a:lnTo>
                  <a:lnTo>
                    <a:pt x="825893" y="1651787"/>
                  </a:lnTo>
                  <a:lnTo>
                    <a:pt x="825893" y="825893"/>
                  </a:lnTo>
                  <a:lnTo>
                    <a:pt x="825893" y="378498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F0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60" name="object 26">
              <a:extLst>
                <a:ext uri="{FF2B5EF4-FFF2-40B4-BE49-F238E27FC236}">
                  <a16:creationId xmlns:a16="http://schemas.microsoft.com/office/drawing/2014/main" id="{B98C3812-90D1-4C42-BFAE-84A09602A423}"/>
                </a:ext>
              </a:extLst>
            </p:cNvPr>
            <p:cNvGrpSpPr/>
            <p:nvPr userDrawn="1"/>
          </p:nvGrpSpPr>
          <p:grpSpPr>
            <a:xfrm>
              <a:off x="2505582" y="365569"/>
              <a:ext cx="1652029" cy="1651559"/>
              <a:chOff x="2505582" y="365569"/>
              <a:chExt cx="1652029" cy="1651559"/>
            </a:xfrm>
          </p:grpSpPr>
          <p:sp>
            <p:nvSpPr>
              <p:cNvPr id="61" name="object 27">
                <a:extLst>
                  <a:ext uri="{FF2B5EF4-FFF2-40B4-BE49-F238E27FC236}">
                    <a16:creationId xmlns:a16="http://schemas.microsoft.com/office/drawing/2014/main" id="{D28FA2C4-7336-4581-8033-E7D46BC4CC7F}"/>
                  </a:ext>
                </a:extLst>
              </p:cNvPr>
              <p:cNvSpPr/>
              <p:nvPr/>
            </p:nvSpPr>
            <p:spPr>
              <a:xfrm>
                <a:off x="3331476" y="3655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2" name="object 28">
                <a:extLst>
                  <a:ext uri="{FF2B5EF4-FFF2-40B4-BE49-F238E27FC236}">
                    <a16:creationId xmlns:a16="http://schemas.microsoft.com/office/drawing/2014/main" id="{7B7C9A51-FDA6-49E0-ACAB-AB19200ADEE0}"/>
                  </a:ext>
                </a:extLst>
              </p:cNvPr>
              <p:cNvSpPr/>
              <p:nvPr/>
            </p:nvSpPr>
            <p:spPr>
              <a:xfrm>
                <a:off x="2505582" y="119099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</p:grpSp>
        <p:grpSp>
          <p:nvGrpSpPr>
            <p:cNvPr id="63" name="object 29">
              <a:extLst>
                <a:ext uri="{FF2B5EF4-FFF2-40B4-BE49-F238E27FC236}">
                  <a16:creationId xmlns:a16="http://schemas.microsoft.com/office/drawing/2014/main" id="{ED71D88A-A65A-4E57-A5B1-1B9879B7DFCD}"/>
                </a:ext>
              </a:extLst>
            </p:cNvPr>
            <p:cNvGrpSpPr/>
            <p:nvPr userDrawn="1"/>
          </p:nvGrpSpPr>
          <p:grpSpPr>
            <a:xfrm>
              <a:off x="3331476" y="365569"/>
              <a:ext cx="4129736" cy="3303829"/>
              <a:chOff x="3331476" y="365569"/>
              <a:chExt cx="4129736" cy="3303829"/>
            </a:xfrm>
          </p:grpSpPr>
          <p:sp>
            <p:nvSpPr>
              <p:cNvPr id="64" name="object 30">
                <a:extLst>
                  <a:ext uri="{FF2B5EF4-FFF2-40B4-BE49-F238E27FC236}">
                    <a16:creationId xmlns:a16="http://schemas.microsoft.com/office/drawing/2014/main" id="{0155F5A7-BB7A-455C-8523-5EC23697BDB6}"/>
                  </a:ext>
                </a:extLst>
              </p:cNvPr>
              <p:cNvSpPr/>
              <p:nvPr/>
            </p:nvSpPr>
            <p:spPr>
              <a:xfrm>
                <a:off x="6635077" y="28432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5" name="object 31">
                <a:extLst>
                  <a:ext uri="{FF2B5EF4-FFF2-40B4-BE49-F238E27FC236}">
                    <a16:creationId xmlns:a16="http://schemas.microsoft.com/office/drawing/2014/main" id="{3D307295-A834-43FE-9515-D538A46F9845}"/>
                  </a:ext>
                </a:extLst>
              </p:cNvPr>
              <p:cNvSpPr/>
              <p:nvPr/>
            </p:nvSpPr>
            <p:spPr>
              <a:xfrm>
                <a:off x="6635077" y="20173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CCDB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6" name="object 32">
                <a:extLst>
                  <a:ext uri="{FF2B5EF4-FFF2-40B4-BE49-F238E27FC236}">
                    <a16:creationId xmlns:a16="http://schemas.microsoft.com/office/drawing/2014/main" id="{247ACA29-6CAF-4AA6-98A3-0E926BA37DE0}"/>
                  </a:ext>
                </a:extLst>
              </p:cNvPr>
              <p:cNvSpPr/>
              <p:nvPr/>
            </p:nvSpPr>
            <p:spPr>
              <a:xfrm>
                <a:off x="5809183" y="365569"/>
                <a:ext cx="826135" cy="1652270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16522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0" y="1651787"/>
                    </a:lnTo>
                    <a:lnTo>
                      <a:pt x="825893" y="1651787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7" name="object 33">
                <a:extLst>
                  <a:ext uri="{FF2B5EF4-FFF2-40B4-BE49-F238E27FC236}">
                    <a16:creationId xmlns:a16="http://schemas.microsoft.com/office/drawing/2014/main" id="{1869B293-1128-4EBC-84D2-FDD29EDD2D1F}"/>
                  </a:ext>
                </a:extLst>
              </p:cNvPr>
              <p:cNvSpPr/>
              <p:nvPr/>
            </p:nvSpPr>
            <p:spPr>
              <a:xfrm>
                <a:off x="5809183" y="28432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4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8" name="object 34">
                <a:extLst>
                  <a:ext uri="{FF2B5EF4-FFF2-40B4-BE49-F238E27FC236}">
                    <a16:creationId xmlns:a16="http://schemas.microsoft.com/office/drawing/2014/main" id="{8AA57038-8EA5-4472-ACA8-B826A0884FB7}"/>
                  </a:ext>
                </a:extLst>
              </p:cNvPr>
              <p:cNvSpPr/>
              <p:nvPr/>
            </p:nvSpPr>
            <p:spPr>
              <a:xfrm>
                <a:off x="4983276" y="365569"/>
                <a:ext cx="1652270" cy="2477770"/>
              </a:xfrm>
              <a:custGeom>
                <a:avLst/>
                <a:gdLst/>
                <a:ahLst/>
                <a:cxnLst/>
                <a:rect l="l" t="t" r="r" b="b"/>
                <a:pathLst>
                  <a:path w="1652270" h="24777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0" y="1651787"/>
                    </a:lnTo>
                    <a:lnTo>
                      <a:pt x="825893" y="1651787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  <a:path w="1652270" h="2477770">
                    <a:moveTo>
                      <a:pt x="1651800" y="1651800"/>
                    </a:moveTo>
                    <a:lnTo>
                      <a:pt x="825906" y="1651800"/>
                    </a:lnTo>
                    <a:lnTo>
                      <a:pt x="825906" y="2477693"/>
                    </a:lnTo>
                    <a:lnTo>
                      <a:pt x="1651800" y="2477693"/>
                    </a:lnTo>
                    <a:lnTo>
                      <a:pt x="1651800" y="1651800"/>
                    </a:lnTo>
                    <a:close/>
                  </a:path>
                </a:pathLst>
              </a:custGeom>
              <a:solidFill>
                <a:srgbClr val="CCDB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9" name="object 35">
                <a:extLst>
                  <a:ext uri="{FF2B5EF4-FFF2-40B4-BE49-F238E27FC236}">
                    <a16:creationId xmlns:a16="http://schemas.microsoft.com/office/drawing/2014/main" id="{F42CBD52-8003-48B4-A7C7-107012F2D176}"/>
                  </a:ext>
                </a:extLst>
              </p:cNvPr>
              <p:cNvSpPr/>
              <p:nvPr/>
            </p:nvSpPr>
            <p:spPr>
              <a:xfrm>
                <a:off x="4983277" y="28432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0" name="object 36">
                <a:extLst>
                  <a:ext uri="{FF2B5EF4-FFF2-40B4-BE49-F238E27FC236}">
                    <a16:creationId xmlns:a16="http://schemas.microsoft.com/office/drawing/2014/main" id="{653C3847-3A5D-4F2B-95CC-3982E3E99279}"/>
                  </a:ext>
                </a:extLst>
              </p:cNvPr>
              <p:cNvSpPr/>
              <p:nvPr/>
            </p:nvSpPr>
            <p:spPr>
              <a:xfrm>
                <a:off x="4157383" y="1191462"/>
                <a:ext cx="1652270" cy="1652270"/>
              </a:xfrm>
              <a:custGeom>
                <a:avLst/>
                <a:gdLst/>
                <a:ahLst/>
                <a:cxnLst/>
                <a:rect l="l" t="t" r="r" b="b"/>
                <a:pathLst>
                  <a:path w="1652270" h="1652270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  <a:path w="1652270" h="1652270">
                    <a:moveTo>
                      <a:pt x="1651787" y="825906"/>
                    </a:moveTo>
                    <a:lnTo>
                      <a:pt x="825893" y="825906"/>
                    </a:lnTo>
                    <a:lnTo>
                      <a:pt x="825893" y="1651800"/>
                    </a:lnTo>
                    <a:lnTo>
                      <a:pt x="1651787" y="1651800"/>
                    </a:lnTo>
                    <a:lnTo>
                      <a:pt x="1651787" y="825906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1" name="object 37">
                <a:extLst>
                  <a:ext uri="{FF2B5EF4-FFF2-40B4-BE49-F238E27FC236}">
                    <a16:creationId xmlns:a16="http://schemas.microsoft.com/office/drawing/2014/main" id="{206D07E4-9198-4E2D-B045-3D9B94AC6E27}"/>
                  </a:ext>
                </a:extLst>
              </p:cNvPr>
              <p:cNvSpPr/>
              <p:nvPr/>
            </p:nvSpPr>
            <p:spPr>
              <a:xfrm>
                <a:off x="4157383" y="2843263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2" name="object 38">
                <a:extLst>
                  <a:ext uri="{FF2B5EF4-FFF2-40B4-BE49-F238E27FC236}">
                    <a16:creationId xmlns:a16="http://schemas.microsoft.com/office/drawing/2014/main" id="{AE1BE7A0-2BC0-4108-89FD-B4E89C5C57BF}"/>
                  </a:ext>
                </a:extLst>
              </p:cNvPr>
              <p:cNvSpPr/>
              <p:nvPr/>
            </p:nvSpPr>
            <p:spPr>
              <a:xfrm>
                <a:off x="4157383" y="20173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3" name="object 39">
                <a:extLst>
                  <a:ext uri="{FF2B5EF4-FFF2-40B4-BE49-F238E27FC236}">
                    <a16:creationId xmlns:a16="http://schemas.microsoft.com/office/drawing/2014/main" id="{A3126BC6-17EA-4BB0-B904-830BD9372859}"/>
                  </a:ext>
                </a:extLst>
              </p:cNvPr>
              <p:cNvSpPr/>
              <p:nvPr/>
            </p:nvSpPr>
            <p:spPr>
              <a:xfrm>
                <a:off x="3331476" y="2017369"/>
                <a:ext cx="826135" cy="826135"/>
              </a:xfrm>
              <a:custGeom>
                <a:avLst/>
                <a:gdLst/>
                <a:ahLst/>
                <a:cxnLst/>
                <a:rect l="l" t="t" r="r" b="b"/>
                <a:pathLst>
                  <a:path w="826135" h="826135">
                    <a:moveTo>
                      <a:pt x="825893" y="0"/>
                    </a:moveTo>
                    <a:lnTo>
                      <a:pt x="0" y="0"/>
                    </a:lnTo>
                    <a:lnTo>
                      <a:pt x="0" y="825893"/>
                    </a:lnTo>
                    <a:lnTo>
                      <a:pt x="825893" y="825893"/>
                    </a:lnTo>
                    <a:lnTo>
                      <a:pt x="825893" y="0"/>
                    </a:lnTo>
                    <a:close/>
                  </a:path>
                </a:pathLst>
              </a:custGeom>
              <a:solidFill>
                <a:srgbClr val="CCDB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74" name="object 40">
              <a:extLst>
                <a:ext uri="{FF2B5EF4-FFF2-40B4-BE49-F238E27FC236}">
                  <a16:creationId xmlns:a16="http://schemas.microsoft.com/office/drawing/2014/main" id="{E3A30FB7-1171-49A4-829A-75A1663501B3}"/>
                </a:ext>
              </a:extLst>
            </p:cNvPr>
            <p:cNvSpPr/>
            <p:nvPr userDrawn="1"/>
          </p:nvSpPr>
          <p:spPr>
            <a:xfrm>
              <a:off x="1679676" y="2017369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5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F0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41">
              <a:extLst>
                <a:ext uri="{FF2B5EF4-FFF2-40B4-BE49-F238E27FC236}">
                  <a16:creationId xmlns:a16="http://schemas.microsoft.com/office/drawing/2014/main" id="{7E9CB10A-BF03-4EDD-A6E5-E1F238237CD4}"/>
                </a:ext>
              </a:extLst>
            </p:cNvPr>
            <p:cNvSpPr/>
            <p:nvPr userDrawn="1"/>
          </p:nvSpPr>
          <p:spPr>
            <a:xfrm>
              <a:off x="9112784" y="2017369"/>
              <a:ext cx="826135" cy="1652270"/>
            </a:xfrm>
            <a:custGeom>
              <a:avLst/>
              <a:gdLst/>
              <a:ahLst/>
              <a:cxnLst/>
              <a:rect l="l" t="t" r="r" b="b"/>
              <a:pathLst>
                <a:path w="826134" h="1652270">
                  <a:moveTo>
                    <a:pt x="825893" y="825893"/>
                  </a:moveTo>
                  <a:lnTo>
                    <a:pt x="0" y="825893"/>
                  </a:lnTo>
                  <a:lnTo>
                    <a:pt x="825893" y="1651787"/>
                  </a:lnTo>
                  <a:lnTo>
                    <a:pt x="825893" y="825893"/>
                  </a:lnTo>
                  <a:close/>
                </a:path>
                <a:path w="826134" h="1652270">
                  <a:moveTo>
                    <a:pt x="825893" y="0"/>
                  </a:moveTo>
                  <a:lnTo>
                    <a:pt x="0" y="0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009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42">
              <a:extLst>
                <a:ext uri="{FF2B5EF4-FFF2-40B4-BE49-F238E27FC236}">
                  <a16:creationId xmlns:a16="http://schemas.microsoft.com/office/drawing/2014/main" id="{E7DEB90B-9594-420B-970C-50B49D6CF149}"/>
                </a:ext>
              </a:extLst>
            </p:cNvPr>
            <p:cNvSpPr/>
            <p:nvPr userDrawn="1"/>
          </p:nvSpPr>
          <p:spPr>
            <a:xfrm>
              <a:off x="5809184" y="365555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4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034D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43">
              <a:extLst>
                <a:ext uri="{FF2B5EF4-FFF2-40B4-BE49-F238E27FC236}">
                  <a16:creationId xmlns:a16="http://schemas.microsoft.com/office/drawing/2014/main" id="{FAA3849D-B369-42A1-AB64-718E630DD8C5}"/>
                </a:ext>
              </a:extLst>
            </p:cNvPr>
            <p:cNvSpPr/>
            <p:nvPr userDrawn="1"/>
          </p:nvSpPr>
          <p:spPr>
            <a:xfrm>
              <a:off x="5809184" y="2017354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4" h="826135">
                  <a:moveTo>
                    <a:pt x="825893" y="0"/>
                  </a:moveTo>
                  <a:lnTo>
                    <a:pt x="0" y="0"/>
                  </a:lnTo>
                  <a:lnTo>
                    <a:pt x="0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034D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44">
              <a:extLst>
                <a:ext uri="{FF2B5EF4-FFF2-40B4-BE49-F238E27FC236}">
                  <a16:creationId xmlns:a16="http://schemas.microsoft.com/office/drawing/2014/main" id="{AB8C756A-38C6-4E12-846F-A95D4DA575D2}"/>
                </a:ext>
              </a:extLst>
            </p:cNvPr>
            <p:cNvSpPr/>
            <p:nvPr userDrawn="1"/>
          </p:nvSpPr>
          <p:spPr>
            <a:xfrm>
              <a:off x="11590501" y="2843260"/>
              <a:ext cx="826135" cy="826135"/>
            </a:xfrm>
            <a:custGeom>
              <a:avLst/>
              <a:gdLst/>
              <a:ahLst/>
              <a:cxnLst/>
              <a:rect l="l" t="t" r="r" b="b"/>
              <a:pathLst>
                <a:path w="826134" h="826135">
                  <a:moveTo>
                    <a:pt x="825893" y="0"/>
                  </a:moveTo>
                  <a:lnTo>
                    <a:pt x="0" y="825893"/>
                  </a:lnTo>
                  <a:lnTo>
                    <a:pt x="825893" y="825893"/>
                  </a:lnTo>
                  <a:lnTo>
                    <a:pt x="825893" y="0"/>
                  </a:lnTo>
                  <a:close/>
                </a:path>
              </a:pathLst>
            </a:custGeom>
            <a:solidFill>
              <a:srgbClr val="034D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45">
              <a:extLst>
                <a:ext uri="{FF2B5EF4-FFF2-40B4-BE49-F238E27FC236}">
                  <a16:creationId xmlns:a16="http://schemas.microsoft.com/office/drawing/2014/main" id="{A30E038B-C7BC-4395-98B1-1809EFAA1D33}"/>
                </a:ext>
              </a:extLst>
            </p:cNvPr>
            <p:cNvSpPr/>
            <p:nvPr userDrawn="1"/>
          </p:nvSpPr>
          <p:spPr>
            <a:xfrm>
              <a:off x="4955950" y="563097"/>
              <a:ext cx="384810" cy="127000"/>
            </a:xfrm>
            <a:custGeom>
              <a:avLst/>
              <a:gdLst/>
              <a:ahLst/>
              <a:cxnLst/>
              <a:rect l="l" t="t" r="r" b="b"/>
              <a:pathLst>
                <a:path w="384810" h="127000">
                  <a:moveTo>
                    <a:pt x="126619" y="0"/>
                  </a:moveTo>
                  <a:lnTo>
                    <a:pt x="77329" y="9948"/>
                  </a:lnTo>
                  <a:lnTo>
                    <a:pt x="37082" y="37080"/>
                  </a:lnTo>
                  <a:lnTo>
                    <a:pt x="9949" y="77323"/>
                  </a:lnTo>
                  <a:lnTo>
                    <a:pt x="0" y="126606"/>
                  </a:lnTo>
                  <a:lnTo>
                    <a:pt x="384403" y="126606"/>
                  </a:lnTo>
                  <a:lnTo>
                    <a:pt x="358108" y="63136"/>
                  </a:lnTo>
                  <a:lnTo>
                    <a:pt x="294627" y="36842"/>
                  </a:lnTo>
                  <a:lnTo>
                    <a:pt x="247187" y="50483"/>
                  </a:lnTo>
                  <a:lnTo>
                    <a:pt x="234302" y="60261"/>
                  </a:lnTo>
                  <a:lnTo>
                    <a:pt x="214476" y="35608"/>
                  </a:lnTo>
                  <a:lnTo>
                    <a:pt x="189185" y="16586"/>
                  </a:lnTo>
                  <a:lnTo>
                    <a:pt x="159532" y="4336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46">
              <a:extLst>
                <a:ext uri="{FF2B5EF4-FFF2-40B4-BE49-F238E27FC236}">
                  <a16:creationId xmlns:a16="http://schemas.microsoft.com/office/drawing/2014/main" id="{89C6EDCF-B49D-4FEF-9FF2-EB0CA7A033A6}"/>
                </a:ext>
              </a:extLst>
            </p:cNvPr>
            <p:cNvSpPr/>
            <p:nvPr userDrawn="1"/>
          </p:nvSpPr>
          <p:spPr>
            <a:xfrm>
              <a:off x="8275788" y="563095"/>
              <a:ext cx="664210" cy="227329"/>
            </a:xfrm>
            <a:custGeom>
              <a:avLst/>
              <a:gdLst/>
              <a:ahLst/>
              <a:cxnLst/>
              <a:rect l="l" t="t" r="r" b="b"/>
              <a:pathLst>
                <a:path w="664209" h="227329">
                  <a:moveTo>
                    <a:pt x="255104" y="0"/>
                  </a:moveTo>
                  <a:lnTo>
                    <a:pt x="208168" y="8507"/>
                  </a:lnTo>
                  <a:lnTo>
                    <a:pt x="168560" y="31956"/>
                  </a:lnTo>
                  <a:lnTo>
                    <a:pt x="139383" y="67240"/>
                  </a:lnTo>
                  <a:lnTo>
                    <a:pt x="123736" y="111251"/>
                  </a:lnTo>
                  <a:lnTo>
                    <a:pt x="114365" y="106686"/>
                  </a:lnTo>
                  <a:lnTo>
                    <a:pt x="104389" y="103304"/>
                  </a:lnTo>
                  <a:lnTo>
                    <a:pt x="93891" y="101204"/>
                  </a:lnTo>
                  <a:lnTo>
                    <a:pt x="82956" y="100482"/>
                  </a:lnTo>
                  <a:lnTo>
                    <a:pt x="50668" y="107000"/>
                  </a:lnTo>
                  <a:lnTo>
                    <a:pt x="24299" y="124775"/>
                  </a:lnTo>
                  <a:lnTo>
                    <a:pt x="6520" y="151140"/>
                  </a:lnTo>
                  <a:lnTo>
                    <a:pt x="0" y="183426"/>
                  </a:lnTo>
                  <a:lnTo>
                    <a:pt x="838" y="195163"/>
                  </a:lnTo>
                  <a:lnTo>
                    <a:pt x="3267" y="206381"/>
                  </a:lnTo>
                  <a:lnTo>
                    <a:pt x="7158" y="216980"/>
                  </a:lnTo>
                  <a:lnTo>
                    <a:pt x="12382" y="226860"/>
                  </a:lnTo>
                  <a:lnTo>
                    <a:pt x="153593" y="226860"/>
                  </a:lnTo>
                  <a:lnTo>
                    <a:pt x="156184" y="222364"/>
                  </a:lnTo>
                  <a:lnTo>
                    <a:pt x="160451" y="226860"/>
                  </a:lnTo>
                  <a:lnTo>
                    <a:pt x="662546" y="226860"/>
                  </a:lnTo>
                  <a:lnTo>
                    <a:pt x="663473" y="222986"/>
                  </a:lnTo>
                  <a:lnTo>
                    <a:pt x="664019" y="218960"/>
                  </a:lnTo>
                  <a:lnTo>
                    <a:pt x="664019" y="214795"/>
                  </a:lnTo>
                  <a:lnTo>
                    <a:pt x="659966" y="194711"/>
                  </a:lnTo>
                  <a:lnTo>
                    <a:pt x="648912" y="178314"/>
                  </a:lnTo>
                  <a:lnTo>
                    <a:pt x="632515" y="167260"/>
                  </a:lnTo>
                  <a:lnTo>
                    <a:pt x="612432" y="163207"/>
                  </a:lnTo>
                  <a:lnTo>
                    <a:pt x="605397" y="163691"/>
                  </a:lnTo>
                  <a:lnTo>
                    <a:pt x="598658" y="165093"/>
                  </a:lnTo>
                  <a:lnTo>
                    <a:pt x="592272" y="167343"/>
                  </a:lnTo>
                  <a:lnTo>
                    <a:pt x="586295" y="170370"/>
                  </a:lnTo>
                  <a:lnTo>
                    <a:pt x="578721" y="131370"/>
                  </a:lnTo>
                  <a:lnTo>
                    <a:pt x="557895" y="100480"/>
                  </a:lnTo>
                  <a:lnTo>
                    <a:pt x="527005" y="79656"/>
                  </a:lnTo>
                  <a:lnTo>
                    <a:pt x="489178" y="72021"/>
                  </a:lnTo>
                  <a:lnTo>
                    <a:pt x="465201" y="75008"/>
                  </a:lnTo>
                  <a:lnTo>
                    <a:pt x="443415" y="83475"/>
                  </a:lnTo>
                  <a:lnTo>
                    <a:pt x="424547" y="96683"/>
                  </a:lnTo>
                  <a:lnTo>
                    <a:pt x="409321" y="113893"/>
                  </a:lnTo>
                  <a:lnTo>
                    <a:pt x="403607" y="110502"/>
                  </a:lnTo>
                  <a:lnTo>
                    <a:pt x="397608" y="107576"/>
                  </a:lnTo>
                  <a:lnTo>
                    <a:pt x="391347" y="105130"/>
                  </a:lnTo>
                  <a:lnTo>
                    <a:pt x="384848" y="103174"/>
                  </a:lnTo>
                  <a:lnTo>
                    <a:pt x="367724" y="62123"/>
                  </a:lnTo>
                  <a:lnTo>
                    <a:pt x="338583" y="29427"/>
                  </a:lnTo>
                  <a:lnTo>
                    <a:pt x="300139" y="7811"/>
                  </a:lnTo>
                  <a:lnTo>
                    <a:pt x="255104" y="0"/>
                  </a:lnTo>
                  <a:close/>
                </a:path>
              </a:pathLst>
            </a:custGeom>
            <a:solidFill>
              <a:srgbClr val="7FC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47">
              <a:extLst>
                <a:ext uri="{FF2B5EF4-FFF2-40B4-BE49-F238E27FC236}">
                  <a16:creationId xmlns:a16="http://schemas.microsoft.com/office/drawing/2014/main" id="{6BA1C922-8360-47F2-9466-0BDA99D202B2}"/>
                </a:ext>
              </a:extLst>
            </p:cNvPr>
            <p:cNvSpPr/>
            <p:nvPr userDrawn="1"/>
          </p:nvSpPr>
          <p:spPr>
            <a:xfrm>
              <a:off x="9200126" y="1271719"/>
              <a:ext cx="362585" cy="120014"/>
            </a:xfrm>
            <a:custGeom>
              <a:avLst/>
              <a:gdLst/>
              <a:ahLst/>
              <a:cxnLst/>
              <a:rect l="l" t="t" r="r" b="b"/>
              <a:pathLst>
                <a:path w="362584" h="120015">
                  <a:moveTo>
                    <a:pt x="243090" y="0"/>
                  </a:moveTo>
                  <a:lnTo>
                    <a:pt x="212055" y="4090"/>
                  </a:lnTo>
                  <a:lnTo>
                    <a:pt x="184091" y="15643"/>
                  </a:lnTo>
                  <a:lnTo>
                    <a:pt x="160239" y="33582"/>
                  </a:lnTo>
                  <a:lnTo>
                    <a:pt x="141541" y="56832"/>
                  </a:lnTo>
                  <a:lnTo>
                    <a:pt x="129394" y="47611"/>
                  </a:lnTo>
                  <a:lnTo>
                    <a:pt x="84658" y="34747"/>
                  </a:lnTo>
                  <a:lnTo>
                    <a:pt x="24798" y="59540"/>
                  </a:lnTo>
                  <a:lnTo>
                    <a:pt x="0" y="119405"/>
                  </a:lnTo>
                  <a:lnTo>
                    <a:pt x="362496" y="119405"/>
                  </a:lnTo>
                  <a:lnTo>
                    <a:pt x="353113" y="72925"/>
                  </a:lnTo>
                  <a:lnTo>
                    <a:pt x="327525" y="34971"/>
                  </a:lnTo>
                  <a:lnTo>
                    <a:pt x="289570" y="9382"/>
                  </a:lnTo>
                  <a:lnTo>
                    <a:pt x="243090" y="0"/>
                  </a:lnTo>
                  <a:close/>
                </a:path>
              </a:pathLst>
            </a:custGeom>
            <a:solidFill>
              <a:srgbClr val="034D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48">
              <a:extLst>
                <a:ext uri="{FF2B5EF4-FFF2-40B4-BE49-F238E27FC236}">
                  <a16:creationId xmlns:a16="http://schemas.microsoft.com/office/drawing/2014/main" id="{A89AFF4D-D3B2-4CBA-AFB2-5A457E44AADE}"/>
                </a:ext>
              </a:extLst>
            </p:cNvPr>
            <p:cNvSpPr/>
            <p:nvPr userDrawn="1"/>
          </p:nvSpPr>
          <p:spPr>
            <a:xfrm>
              <a:off x="1050416" y="1361427"/>
              <a:ext cx="414655" cy="416559"/>
            </a:xfrm>
            <a:custGeom>
              <a:avLst/>
              <a:gdLst/>
              <a:ahLst/>
              <a:cxnLst/>
              <a:rect l="l" t="t" r="r" b="b"/>
              <a:pathLst>
                <a:path w="414655" h="416560">
                  <a:moveTo>
                    <a:pt x="414299" y="0"/>
                  </a:moveTo>
                  <a:lnTo>
                    <a:pt x="0" y="0"/>
                  </a:lnTo>
                  <a:lnTo>
                    <a:pt x="0" y="415963"/>
                  </a:lnTo>
                  <a:lnTo>
                    <a:pt x="414299" y="415963"/>
                  </a:lnTo>
                  <a:lnTo>
                    <a:pt x="414299" y="0"/>
                  </a:lnTo>
                  <a:close/>
                </a:path>
              </a:pathLst>
            </a:custGeom>
            <a:solidFill>
              <a:srgbClr val="0094D9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83" name="object 49">
              <a:extLst>
                <a:ext uri="{FF2B5EF4-FFF2-40B4-BE49-F238E27FC236}">
                  <a16:creationId xmlns:a16="http://schemas.microsoft.com/office/drawing/2014/main" id="{F3D0FEB3-9E02-4223-8DB9-1DDA2E56B9E6}"/>
                </a:ext>
              </a:extLst>
            </p:cNvPr>
            <p:cNvGrpSpPr/>
            <p:nvPr userDrawn="1"/>
          </p:nvGrpSpPr>
          <p:grpSpPr>
            <a:xfrm>
              <a:off x="5943003" y="1624641"/>
              <a:ext cx="279400" cy="393065"/>
              <a:chOff x="5943003" y="1624641"/>
              <a:chExt cx="279400" cy="393065"/>
            </a:xfrm>
          </p:grpSpPr>
          <p:sp>
            <p:nvSpPr>
              <p:cNvPr id="84" name="object 50">
                <a:extLst>
                  <a:ext uri="{FF2B5EF4-FFF2-40B4-BE49-F238E27FC236}">
                    <a16:creationId xmlns:a16="http://schemas.microsoft.com/office/drawing/2014/main" id="{92AE6285-94B6-4140-9F66-0CE58215B516}"/>
                  </a:ext>
                </a:extLst>
              </p:cNvPr>
              <p:cNvSpPr/>
              <p:nvPr/>
            </p:nvSpPr>
            <p:spPr>
              <a:xfrm>
                <a:off x="5943003" y="1624641"/>
                <a:ext cx="2794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279400" h="279400">
                    <a:moveTo>
                      <a:pt x="139560" y="0"/>
                    </a:moveTo>
                    <a:lnTo>
                      <a:pt x="95448" y="7114"/>
                    </a:lnTo>
                    <a:lnTo>
                      <a:pt x="57138" y="26927"/>
                    </a:lnTo>
                    <a:lnTo>
                      <a:pt x="26927" y="57138"/>
                    </a:lnTo>
                    <a:lnTo>
                      <a:pt x="7114" y="95448"/>
                    </a:lnTo>
                    <a:lnTo>
                      <a:pt x="0" y="139560"/>
                    </a:lnTo>
                    <a:lnTo>
                      <a:pt x="7114" y="183671"/>
                    </a:lnTo>
                    <a:lnTo>
                      <a:pt x="26927" y="221982"/>
                    </a:lnTo>
                    <a:lnTo>
                      <a:pt x="57138" y="252193"/>
                    </a:lnTo>
                    <a:lnTo>
                      <a:pt x="95448" y="272005"/>
                    </a:lnTo>
                    <a:lnTo>
                      <a:pt x="139560" y="279120"/>
                    </a:lnTo>
                    <a:lnTo>
                      <a:pt x="183671" y="272005"/>
                    </a:lnTo>
                    <a:lnTo>
                      <a:pt x="221982" y="252193"/>
                    </a:lnTo>
                    <a:lnTo>
                      <a:pt x="252193" y="221982"/>
                    </a:lnTo>
                    <a:lnTo>
                      <a:pt x="272005" y="183671"/>
                    </a:lnTo>
                    <a:lnTo>
                      <a:pt x="279120" y="139560"/>
                    </a:lnTo>
                    <a:lnTo>
                      <a:pt x="272005" y="95448"/>
                    </a:lnTo>
                    <a:lnTo>
                      <a:pt x="252193" y="57138"/>
                    </a:lnTo>
                    <a:lnTo>
                      <a:pt x="221982" y="26927"/>
                    </a:lnTo>
                    <a:lnTo>
                      <a:pt x="183671" y="7114"/>
                    </a:lnTo>
                    <a:lnTo>
                      <a:pt x="139560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5" name="object 51">
                <a:extLst>
                  <a:ext uri="{FF2B5EF4-FFF2-40B4-BE49-F238E27FC236}">
                    <a16:creationId xmlns:a16="http://schemas.microsoft.com/office/drawing/2014/main" id="{3E628ACA-8671-4D74-AFB5-260F49BD9C8B}"/>
                  </a:ext>
                </a:extLst>
              </p:cNvPr>
              <p:cNvSpPr/>
              <p:nvPr/>
            </p:nvSpPr>
            <p:spPr>
              <a:xfrm>
                <a:off x="6082565" y="1764201"/>
                <a:ext cx="0" cy="253365"/>
              </a:xfrm>
              <a:custGeom>
                <a:avLst/>
                <a:gdLst/>
                <a:ahLst/>
                <a:cxnLst/>
                <a:rect l="l" t="t" r="r" b="b"/>
                <a:pathLst>
                  <a:path h="253364">
                    <a:moveTo>
                      <a:pt x="0" y="0"/>
                    </a:moveTo>
                    <a:lnTo>
                      <a:pt x="0" y="253149"/>
                    </a:lnTo>
                  </a:path>
                </a:pathLst>
              </a:custGeom>
              <a:ln w="19050">
                <a:solidFill>
                  <a:srgbClr val="0094D9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6" name="object 52">
                <a:extLst>
                  <a:ext uri="{FF2B5EF4-FFF2-40B4-BE49-F238E27FC236}">
                    <a16:creationId xmlns:a16="http://schemas.microsoft.com/office/drawing/2014/main" id="{958B46A0-1C0E-4AB2-A1E6-6AEB068898EF}"/>
                  </a:ext>
                </a:extLst>
              </p:cNvPr>
              <p:cNvSpPr/>
              <p:nvPr/>
            </p:nvSpPr>
            <p:spPr>
              <a:xfrm>
                <a:off x="6027930" y="1795285"/>
                <a:ext cx="109855" cy="55244"/>
              </a:xfrm>
              <a:custGeom>
                <a:avLst/>
                <a:gdLst/>
                <a:ahLst/>
                <a:cxnLst/>
                <a:rect l="l" t="t" r="r" b="b"/>
                <a:pathLst>
                  <a:path w="109854" h="55244">
                    <a:moveTo>
                      <a:pt x="54635" y="54635"/>
                    </a:moveTo>
                    <a:lnTo>
                      <a:pt x="0" y="0"/>
                    </a:lnTo>
                  </a:path>
                  <a:path w="109854" h="55244">
                    <a:moveTo>
                      <a:pt x="54635" y="54635"/>
                    </a:moveTo>
                    <a:lnTo>
                      <a:pt x="109270" y="0"/>
                    </a:lnTo>
                  </a:path>
                </a:pathLst>
              </a:custGeom>
              <a:ln w="19050">
                <a:solidFill>
                  <a:srgbClr val="0094D9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87" name="object 53">
              <a:extLst>
                <a:ext uri="{FF2B5EF4-FFF2-40B4-BE49-F238E27FC236}">
                  <a16:creationId xmlns:a16="http://schemas.microsoft.com/office/drawing/2014/main" id="{D060544B-4FB2-442E-81EE-523AA747A33E}"/>
                </a:ext>
              </a:extLst>
            </p:cNvPr>
            <p:cNvSpPr/>
            <p:nvPr userDrawn="1"/>
          </p:nvSpPr>
          <p:spPr>
            <a:xfrm>
              <a:off x="6635077" y="3071228"/>
              <a:ext cx="1652270" cy="81280"/>
            </a:xfrm>
            <a:custGeom>
              <a:avLst/>
              <a:gdLst/>
              <a:ahLst/>
              <a:cxnLst/>
              <a:rect l="l" t="t" r="r" b="b"/>
              <a:pathLst>
                <a:path w="1652270" h="81280">
                  <a:moveTo>
                    <a:pt x="0" y="81064"/>
                  </a:moveTo>
                  <a:lnTo>
                    <a:pt x="1651800" y="81064"/>
                  </a:lnTo>
                  <a:lnTo>
                    <a:pt x="1651800" y="0"/>
                  </a:lnTo>
                  <a:lnTo>
                    <a:pt x="0" y="0"/>
                  </a:lnTo>
                  <a:lnTo>
                    <a:pt x="0" y="81064"/>
                  </a:lnTo>
                  <a:close/>
                </a:path>
              </a:pathLst>
            </a:custGeom>
            <a:solidFill>
              <a:srgbClr val="F9FD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54">
              <a:extLst>
                <a:ext uri="{FF2B5EF4-FFF2-40B4-BE49-F238E27FC236}">
                  <a16:creationId xmlns:a16="http://schemas.microsoft.com/office/drawing/2014/main" id="{306EF307-DFE8-4DEC-A647-2678B8B2DB39}"/>
                </a:ext>
              </a:extLst>
            </p:cNvPr>
            <p:cNvSpPr/>
            <p:nvPr userDrawn="1"/>
          </p:nvSpPr>
          <p:spPr>
            <a:xfrm>
              <a:off x="9111805" y="2949155"/>
              <a:ext cx="3305175" cy="203200"/>
            </a:xfrm>
            <a:custGeom>
              <a:avLst/>
              <a:gdLst/>
              <a:ahLst/>
              <a:cxnLst/>
              <a:rect l="l" t="t" r="r" b="b"/>
              <a:pathLst>
                <a:path w="3305175" h="203200">
                  <a:moveTo>
                    <a:pt x="3304590" y="122072"/>
                  </a:moveTo>
                  <a:lnTo>
                    <a:pt x="0" y="122072"/>
                  </a:lnTo>
                  <a:lnTo>
                    <a:pt x="0" y="203136"/>
                  </a:lnTo>
                  <a:lnTo>
                    <a:pt x="3304590" y="203136"/>
                  </a:lnTo>
                  <a:lnTo>
                    <a:pt x="3304590" y="122072"/>
                  </a:lnTo>
                  <a:close/>
                </a:path>
                <a:path w="3305175" h="203200">
                  <a:moveTo>
                    <a:pt x="3304590" y="0"/>
                  </a:moveTo>
                  <a:lnTo>
                    <a:pt x="2606700" y="0"/>
                  </a:lnTo>
                  <a:lnTo>
                    <a:pt x="2606700" y="84797"/>
                  </a:lnTo>
                  <a:lnTo>
                    <a:pt x="2610205" y="84797"/>
                  </a:lnTo>
                  <a:lnTo>
                    <a:pt x="2610205" y="91147"/>
                  </a:lnTo>
                  <a:lnTo>
                    <a:pt x="3304590" y="91147"/>
                  </a:lnTo>
                  <a:lnTo>
                    <a:pt x="3304590" y="84797"/>
                  </a:lnTo>
                  <a:lnTo>
                    <a:pt x="3304590" y="0"/>
                  </a:lnTo>
                  <a:close/>
                </a:path>
              </a:pathLst>
            </a:custGeom>
            <a:solidFill>
              <a:srgbClr val="F9FD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89" name="object 55">
              <a:extLst>
                <a:ext uri="{FF2B5EF4-FFF2-40B4-BE49-F238E27FC236}">
                  <a16:creationId xmlns:a16="http://schemas.microsoft.com/office/drawing/2014/main" id="{D4CD6CD5-E95B-4615-98BB-35A0A9BA1610}"/>
                </a:ext>
              </a:extLst>
            </p:cNvPr>
            <p:cNvGrpSpPr/>
            <p:nvPr userDrawn="1"/>
          </p:nvGrpSpPr>
          <p:grpSpPr>
            <a:xfrm>
              <a:off x="10186822" y="2771034"/>
              <a:ext cx="2230120" cy="300355"/>
              <a:chOff x="10186822" y="2771034"/>
              <a:chExt cx="2230120" cy="300355"/>
            </a:xfrm>
          </p:grpSpPr>
          <p:sp>
            <p:nvSpPr>
              <p:cNvPr id="90" name="object 56">
                <a:extLst>
                  <a:ext uri="{FF2B5EF4-FFF2-40B4-BE49-F238E27FC236}">
                    <a16:creationId xmlns:a16="http://schemas.microsoft.com/office/drawing/2014/main" id="{D99CFF7C-068D-43E9-AEA8-1A34A6131B68}"/>
                  </a:ext>
                </a:extLst>
              </p:cNvPr>
              <p:cNvSpPr/>
              <p:nvPr/>
            </p:nvSpPr>
            <p:spPr>
              <a:xfrm>
                <a:off x="10186822" y="2771038"/>
                <a:ext cx="2230120" cy="269875"/>
              </a:xfrm>
              <a:custGeom>
                <a:avLst/>
                <a:gdLst/>
                <a:ahLst/>
                <a:cxnLst/>
                <a:rect l="l" t="t" r="r" b="b"/>
                <a:pathLst>
                  <a:path w="2230120" h="269875">
                    <a:moveTo>
                      <a:pt x="1531683" y="57480"/>
                    </a:moveTo>
                    <a:lnTo>
                      <a:pt x="1502791" y="57480"/>
                    </a:lnTo>
                    <a:lnTo>
                      <a:pt x="1502791" y="6692"/>
                    </a:lnTo>
                    <a:lnTo>
                      <a:pt x="1496098" y="0"/>
                    </a:lnTo>
                    <a:lnTo>
                      <a:pt x="440321" y="0"/>
                    </a:lnTo>
                    <a:lnTo>
                      <a:pt x="391287" y="2159"/>
                    </a:lnTo>
                    <a:lnTo>
                      <a:pt x="342963" y="8559"/>
                    </a:lnTo>
                    <a:lnTo>
                      <a:pt x="295605" y="19100"/>
                    </a:lnTo>
                    <a:lnTo>
                      <a:pt x="249466" y="33680"/>
                    </a:lnTo>
                    <a:lnTo>
                      <a:pt x="204800" y="52184"/>
                    </a:lnTo>
                    <a:lnTo>
                      <a:pt x="161861" y="74510"/>
                    </a:lnTo>
                    <a:lnTo>
                      <a:pt x="120916" y="100545"/>
                    </a:lnTo>
                    <a:lnTo>
                      <a:pt x="82219" y="130187"/>
                    </a:lnTo>
                    <a:lnTo>
                      <a:pt x="46037" y="163322"/>
                    </a:lnTo>
                    <a:lnTo>
                      <a:pt x="13195" y="196164"/>
                    </a:lnTo>
                    <a:lnTo>
                      <a:pt x="0" y="222643"/>
                    </a:lnTo>
                    <a:lnTo>
                      <a:pt x="1993" y="240601"/>
                    </a:lnTo>
                    <a:lnTo>
                      <a:pt x="10744" y="255447"/>
                    </a:lnTo>
                    <a:lnTo>
                      <a:pt x="24625" y="265544"/>
                    </a:lnTo>
                    <a:lnTo>
                      <a:pt x="41998" y="269265"/>
                    </a:lnTo>
                    <a:lnTo>
                      <a:pt x="1496098" y="268947"/>
                    </a:lnTo>
                    <a:lnTo>
                      <a:pt x="1502791" y="262267"/>
                    </a:lnTo>
                    <a:lnTo>
                      <a:pt x="1502791" y="221208"/>
                    </a:lnTo>
                    <a:lnTo>
                      <a:pt x="1531683" y="221208"/>
                    </a:lnTo>
                    <a:lnTo>
                      <a:pt x="1531683" y="57480"/>
                    </a:lnTo>
                    <a:close/>
                  </a:path>
                  <a:path w="2230120" h="269875">
                    <a:moveTo>
                      <a:pt x="2229574" y="25"/>
                    </a:moveTo>
                    <a:lnTo>
                      <a:pt x="1535176" y="25"/>
                    </a:lnTo>
                    <a:lnTo>
                      <a:pt x="1535176" y="6375"/>
                    </a:lnTo>
                    <a:lnTo>
                      <a:pt x="1531683" y="6375"/>
                    </a:lnTo>
                    <a:lnTo>
                      <a:pt x="1531683" y="54063"/>
                    </a:lnTo>
                    <a:lnTo>
                      <a:pt x="2229574" y="54063"/>
                    </a:lnTo>
                    <a:lnTo>
                      <a:pt x="2229574" y="6375"/>
                    </a:lnTo>
                    <a:lnTo>
                      <a:pt x="2229574" y="25"/>
                    </a:lnTo>
                    <a:close/>
                  </a:path>
                </a:pathLst>
              </a:custGeom>
              <a:solidFill>
                <a:srgbClr val="F9FD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1" name="object 57">
                <a:extLst>
                  <a:ext uri="{FF2B5EF4-FFF2-40B4-BE49-F238E27FC236}">
                    <a16:creationId xmlns:a16="http://schemas.microsoft.com/office/drawing/2014/main" id="{80CD79F1-06C7-4FB5-964B-DE2A9249549F}"/>
                  </a:ext>
                </a:extLst>
              </p:cNvPr>
              <p:cNvSpPr/>
              <p:nvPr/>
            </p:nvSpPr>
            <p:spPr>
              <a:xfrm>
                <a:off x="10218064" y="2825094"/>
                <a:ext cx="320675" cy="124460"/>
              </a:xfrm>
              <a:custGeom>
                <a:avLst/>
                <a:gdLst/>
                <a:ahLst/>
                <a:cxnLst/>
                <a:rect l="l" t="t" r="r" b="b"/>
                <a:pathLst>
                  <a:path w="320675" h="124460">
                    <a:moveTo>
                      <a:pt x="313994" y="0"/>
                    </a:moveTo>
                    <a:lnTo>
                      <a:pt x="169646" y="0"/>
                    </a:lnTo>
                    <a:lnTo>
                      <a:pt x="127822" y="22106"/>
                    </a:lnTo>
                    <a:lnTo>
                      <a:pt x="87910" y="47747"/>
                    </a:lnTo>
                    <a:lnTo>
                      <a:pt x="50154" y="76829"/>
                    </a:lnTo>
                    <a:lnTo>
                      <a:pt x="14795" y="109258"/>
                    </a:lnTo>
                    <a:lnTo>
                      <a:pt x="0" y="124053"/>
                    </a:lnTo>
                    <a:lnTo>
                      <a:pt x="305739" y="124053"/>
                    </a:lnTo>
                    <a:lnTo>
                      <a:pt x="313994" y="124053"/>
                    </a:lnTo>
                    <a:lnTo>
                      <a:pt x="320674" y="117360"/>
                    </a:lnTo>
                    <a:lnTo>
                      <a:pt x="320674" y="6692"/>
                    </a:lnTo>
                    <a:lnTo>
                      <a:pt x="313994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2" name="object 58">
                <a:extLst>
                  <a:ext uri="{FF2B5EF4-FFF2-40B4-BE49-F238E27FC236}">
                    <a16:creationId xmlns:a16="http://schemas.microsoft.com/office/drawing/2014/main" id="{D9F54801-EFE0-472B-BECB-66F25FEE7BDB}"/>
                  </a:ext>
                </a:extLst>
              </p:cNvPr>
              <p:cNvSpPr/>
              <p:nvPr/>
            </p:nvSpPr>
            <p:spPr>
              <a:xfrm>
                <a:off x="10200137" y="3040297"/>
                <a:ext cx="2216785" cy="31115"/>
              </a:xfrm>
              <a:custGeom>
                <a:avLst/>
                <a:gdLst/>
                <a:ahLst/>
                <a:cxnLst/>
                <a:rect l="l" t="t" r="r" b="b"/>
                <a:pathLst>
                  <a:path w="2216784" h="31114">
                    <a:moveTo>
                      <a:pt x="2216259" y="0"/>
                    </a:moveTo>
                    <a:lnTo>
                      <a:pt x="17932" y="0"/>
                    </a:lnTo>
                    <a:lnTo>
                      <a:pt x="0" y="30924"/>
                    </a:lnTo>
                    <a:lnTo>
                      <a:pt x="2216259" y="30924"/>
                    </a:lnTo>
                    <a:lnTo>
                      <a:pt x="2216259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3" name="object 59">
                <a:extLst>
                  <a:ext uri="{FF2B5EF4-FFF2-40B4-BE49-F238E27FC236}">
                    <a16:creationId xmlns:a16="http://schemas.microsoft.com/office/drawing/2014/main" id="{ABBDAB55-AC74-4CE8-8803-B7C5998754A9}"/>
                  </a:ext>
                </a:extLst>
              </p:cNvPr>
              <p:cNvSpPr/>
              <p:nvPr/>
            </p:nvSpPr>
            <p:spPr>
              <a:xfrm>
                <a:off x="10515460" y="2825102"/>
                <a:ext cx="1901189" cy="124460"/>
              </a:xfrm>
              <a:custGeom>
                <a:avLst/>
                <a:gdLst/>
                <a:ahLst/>
                <a:cxnLst/>
                <a:rect l="l" t="t" r="r" b="b"/>
                <a:pathLst>
                  <a:path w="1901190" h="124460">
                    <a:moveTo>
                      <a:pt x="23279" y="0"/>
                    </a:moveTo>
                    <a:lnTo>
                      <a:pt x="0" y="0"/>
                    </a:lnTo>
                    <a:lnTo>
                      <a:pt x="0" y="124053"/>
                    </a:lnTo>
                    <a:lnTo>
                      <a:pt x="23279" y="124053"/>
                    </a:lnTo>
                    <a:lnTo>
                      <a:pt x="23279" y="0"/>
                    </a:lnTo>
                    <a:close/>
                  </a:path>
                  <a:path w="1901190" h="124460">
                    <a:moveTo>
                      <a:pt x="1174153" y="0"/>
                    </a:moveTo>
                    <a:lnTo>
                      <a:pt x="138430" y="0"/>
                    </a:lnTo>
                    <a:lnTo>
                      <a:pt x="138430" y="124053"/>
                    </a:lnTo>
                    <a:lnTo>
                      <a:pt x="1174153" y="124053"/>
                    </a:lnTo>
                    <a:lnTo>
                      <a:pt x="1174153" y="0"/>
                    </a:lnTo>
                    <a:close/>
                  </a:path>
                  <a:path w="1901190" h="124460">
                    <a:moveTo>
                      <a:pt x="1900936" y="0"/>
                    </a:moveTo>
                    <a:lnTo>
                      <a:pt x="1203045" y="0"/>
                    </a:lnTo>
                    <a:lnTo>
                      <a:pt x="1203045" y="124053"/>
                    </a:lnTo>
                    <a:lnTo>
                      <a:pt x="1900936" y="124053"/>
                    </a:lnTo>
                    <a:lnTo>
                      <a:pt x="1900936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94" name="object 60">
              <a:extLst>
                <a:ext uri="{FF2B5EF4-FFF2-40B4-BE49-F238E27FC236}">
                  <a16:creationId xmlns:a16="http://schemas.microsoft.com/office/drawing/2014/main" id="{2D9CC43E-4E91-4CF1-8265-569DDDE4C50E}"/>
                </a:ext>
              </a:extLst>
            </p:cNvPr>
            <p:cNvGrpSpPr/>
            <p:nvPr userDrawn="1"/>
          </p:nvGrpSpPr>
          <p:grpSpPr>
            <a:xfrm>
              <a:off x="11814640" y="3143389"/>
              <a:ext cx="227329" cy="525780"/>
              <a:chOff x="11814640" y="3143389"/>
              <a:chExt cx="227329" cy="525780"/>
            </a:xfrm>
          </p:grpSpPr>
          <p:sp>
            <p:nvSpPr>
              <p:cNvPr id="95" name="object 61">
                <a:extLst>
                  <a:ext uri="{FF2B5EF4-FFF2-40B4-BE49-F238E27FC236}">
                    <a16:creationId xmlns:a16="http://schemas.microsoft.com/office/drawing/2014/main" id="{4296BB95-FDAE-4C3A-85BF-F60F15B84F1F}"/>
                  </a:ext>
                </a:extLst>
              </p:cNvPr>
              <p:cNvSpPr/>
              <p:nvPr/>
            </p:nvSpPr>
            <p:spPr>
              <a:xfrm>
                <a:off x="11900827" y="3143389"/>
                <a:ext cx="54610" cy="525780"/>
              </a:xfrm>
              <a:custGeom>
                <a:avLst/>
                <a:gdLst/>
                <a:ahLst/>
                <a:cxnLst/>
                <a:rect l="l" t="t" r="r" b="b"/>
                <a:pathLst>
                  <a:path w="54609" h="525779">
                    <a:moveTo>
                      <a:pt x="54533" y="0"/>
                    </a:moveTo>
                    <a:lnTo>
                      <a:pt x="0" y="0"/>
                    </a:lnTo>
                    <a:lnTo>
                      <a:pt x="0" y="525652"/>
                    </a:lnTo>
                    <a:lnTo>
                      <a:pt x="54533" y="525652"/>
                    </a:lnTo>
                    <a:lnTo>
                      <a:pt x="5453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96" name="object 62">
                <a:extLst>
                  <a:ext uri="{FF2B5EF4-FFF2-40B4-BE49-F238E27FC236}">
                    <a16:creationId xmlns:a16="http://schemas.microsoft.com/office/drawing/2014/main" id="{CFDCBF4F-E0F3-4E90-A7C1-803D89DB3F18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1955358" y="3152286"/>
                <a:ext cx="86182" cy="86182"/>
              </a:xfrm>
              <a:prstGeom prst="rect">
                <a:avLst/>
              </a:prstGeom>
            </p:spPr>
          </p:pic>
          <p:pic>
            <p:nvPicPr>
              <p:cNvPr id="97" name="object 63">
                <a:extLst>
                  <a:ext uri="{FF2B5EF4-FFF2-40B4-BE49-F238E27FC236}">
                    <a16:creationId xmlns:a16="http://schemas.microsoft.com/office/drawing/2014/main" id="{28D90932-4332-4A9B-97C3-62B6DDE159F4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814640" y="3152286"/>
                <a:ext cx="86182" cy="86182"/>
              </a:xfrm>
              <a:prstGeom prst="rect">
                <a:avLst/>
              </a:prstGeom>
            </p:spPr>
          </p:pic>
        </p:grpSp>
        <p:grpSp>
          <p:nvGrpSpPr>
            <p:cNvPr id="98" name="object 64">
              <a:extLst>
                <a:ext uri="{FF2B5EF4-FFF2-40B4-BE49-F238E27FC236}">
                  <a16:creationId xmlns:a16="http://schemas.microsoft.com/office/drawing/2014/main" id="{BA3E2D3A-0592-43E6-9DB5-2CF3C298C363}"/>
                </a:ext>
              </a:extLst>
            </p:cNvPr>
            <p:cNvGrpSpPr/>
            <p:nvPr userDrawn="1"/>
          </p:nvGrpSpPr>
          <p:grpSpPr>
            <a:xfrm>
              <a:off x="10816889" y="3143389"/>
              <a:ext cx="227329" cy="525780"/>
              <a:chOff x="10816889" y="3143389"/>
              <a:chExt cx="227329" cy="525780"/>
            </a:xfrm>
          </p:grpSpPr>
          <p:sp>
            <p:nvSpPr>
              <p:cNvPr id="99" name="object 65">
                <a:extLst>
                  <a:ext uri="{FF2B5EF4-FFF2-40B4-BE49-F238E27FC236}">
                    <a16:creationId xmlns:a16="http://schemas.microsoft.com/office/drawing/2014/main" id="{B429CCF8-1427-4BF5-A779-259E32AF3AD5}"/>
                  </a:ext>
                </a:extLst>
              </p:cNvPr>
              <p:cNvSpPr/>
              <p:nvPr/>
            </p:nvSpPr>
            <p:spPr>
              <a:xfrm>
                <a:off x="10903076" y="3143389"/>
                <a:ext cx="54610" cy="525780"/>
              </a:xfrm>
              <a:custGeom>
                <a:avLst/>
                <a:gdLst/>
                <a:ahLst/>
                <a:cxnLst/>
                <a:rect l="l" t="t" r="r" b="b"/>
                <a:pathLst>
                  <a:path w="54609" h="525779">
                    <a:moveTo>
                      <a:pt x="54533" y="0"/>
                    </a:moveTo>
                    <a:lnTo>
                      <a:pt x="0" y="0"/>
                    </a:lnTo>
                    <a:lnTo>
                      <a:pt x="0" y="525652"/>
                    </a:lnTo>
                    <a:lnTo>
                      <a:pt x="54533" y="525652"/>
                    </a:lnTo>
                    <a:lnTo>
                      <a:pt x="5453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00" name="object 66">
                <a:extLst>
                  <a:ext uri="{FF2B5EF4-FFF2-40B4-BE49-F238E27FC236}">
                    <a16:creationId xmlns:a16="http://schemas.microsoft.com/office/drawing/2014/main" id="{E161BF95-FDCE-4D61-AA9F-13B2B0DD93AB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0957607" y="3152286"/>
                <a:ext cx="86182" cy="86182"/>
              </a:xfrm>
              <a:prstGeom prst="rect">
                <a:avLst/>
              </a:prstGeom>
            </p:spPr>
          </p:pic>
          <p:pic>
            <p:nvPicPr>
              <p:cNvPr id="101" name="object 67">
                <a:extLst>
                  <a:ext uri="{FF2B5EF4-FFF2-40B4-BE49-F238E27FC236}">
                    <a16:creationId xmlns:a16="http://schemas.microsoft.com/office/drawing/2014/main" id="{F8D546BB-F104-499F-B860-3062B4A5475B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816889" y="3152286"/>
                <a:ext cx="86182" cy="86182"/>
              </a:xfrm>
              <a:prstGeom prst="rect">
                <a:avLst/>
              </a:prstGeom>
            </p:spPr>
          </p:pic>
        </p:grpSp>
        <p:grpSp>
          <p:nvGrpSpPr>
            <p:cNvPr id="102" name="object 68">
              <a:extLst>
                <a:ext uri="{FF2B5EF4-FFF2-40B4-BE49-F238E27FC236}">
                  <a16:creationId xmlns:a16="http://schemas.microsoft.com/office/drawing/2014/main" id="{47831915-7B4C-46D2-A7AC-4E354AB38071}"/>
                </a:ext>
              </a:extLst>
            </p:cNvPr>
            <p:cNvGrpSpPr/>
            <p:nvPr userDrawn="1"/>
          </p:nvGrpSpPr>
          <p:grpSpPr>
            <a:xfrm>
              <a:off x="9819139" y="3143389"/>
              <a:ext cx="227329" cy="525780"/>
              <a:chOff x="9819139" y="3143389"/>
              <a:chExt cx="227329" cy="525780"/>
            </a:xfrm>
          </p:grpSpPr>
          <p:sp>
            <p:nvSpPr>
              <p:cNvPr id="103" name="object 69">
                <a:extLst>
                  <a:ext uri="{FF2B5EF4-FFF2-40B4-BE49-F238E27FC236}">
                    <a16:creationId xmlns:a16="http://schemas.microsoft.com/office/drawing/2014/main" id="{CA24DCB5-45EC-4284-BDF2-450E8647D0CE}"/>
                  </a:ext>
                </a:extLst>
              </p:cNvPr>
              <p:cNvSpPr/>
              <p:nvPr/>
            </p:nvSpPr>
            <p:spPr>
              <a:xfrm>
                <a:off x="9905326" y="3143389"/>
                <a:ext cx="54610" cy="525780"/>
              </a:xfrm>
              <a:custGeom>
                <a:avLst/>
                <a:gdLst/>
                <a:ahLst/>
                <a:cxnLst/>
                <a:rect l="l" t="t" r="r" b="b"/>
                <a:pathLst>
                  <a:path w="54609" h="525779">
                    <a:moveTo>
                      <a:pt x="54533" y="0"/>
                    </a:moveTo>
                    <a:lnTo>
                      <a:pt x="0" y="0"/>
                    </a:lnTo>
                    <a:lnTo>
                      <a:pt x="0" y="525652"/>
                    </a:lnTo>
                    <a:lnTo>
                      <a:pt x="54533" y="525652"/>
                    </a:lnTo>
                    <a:lnTo>
                      <a:pt x="5453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04" name="object 70">
                <a:extLst>
                  <a:ext uri="{FF2B5EF4-FFF2-40B4-BE49-F238E27FC236}">
                    <a16:creationId xmlns:a16="http://schemas.microsoft.com/office/drawing/2014/main" id="{60811A53-9836-4FCC-8A4B-3CCE53A3393E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9959860" y="3152286"/>
                <a:ext cx="86182" cy="86182"/>
              </a:xfrm>
              <a:prstGeom prst="rect">
                <a:avLst/>
              </a:prstGeom>
            </p:spPr>
          </p:pic>
          <p:pic>
            <p:nvPicPr>
              <p:cNvPr id="105" name="object 71">
                <a:extLst>
                  <a:ext uri="{FF2B5EF4-FFF2-40B4-BE49-F238E27FC236}">
                    <a16:creationId xmlns:a16="http://schemas.microsoft.com/office/drawing/2014/main" id="{A35E54A0-4C95-4FA1-A377-BD8FDB334FC8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9819139" y="3152286"/>
                <a:ext cx="86182" cy="86182"/>
              </a:xfrm>
              <a:prstGeom prst="rect">
                <a:avLst/>
              </a:prstGeom>
            </p:spPr>
          </p:pic>
        </p:grpSp>
        <p:grpSp>
          <p:nvGrpSpPr>
            <p:cNvPr id="106" name="object 72">
              <a:extLst>
                <a:ext uri="{FF2B5EF4-FFF2-40B4-BE49-F238E27FC236}">
                  <a16:creationId xmlns:a16="http://schemas.microsoft.com/office/drawing/2014/main" id="{302E9AAE-BE73-4FDA-B7FD-1C9C1E98AA63}"/>
                </a:ext>
              </a:extLst>
            </p:cNvPr>
            <p:cNvGrpSpPr/>
            <p:nvPr userDrawn="1"/>
          </p:nvGrpSpPr>
          <p:grpSpPr>
            <a:xfrm>
              <a:off x="7823641" y="3143389"/>
              <a:ext cx="227329" cy="525780"/>
              <a:chOff x="7823641" y="3143389"/>
              <a:chExt cx="227329" cy="525780"/>
            </a:xfrm>
          </p:grpSpPr>
          <p:sp>
            <p:nvSpPr>
              <p:cNvPr id="107" name="object 73">
                <a:extLst>
                  <a:ext uri="{FF2B5EF4-FFF2-40B4-BE49-F238E27FC236}">
                    <a16:creationId xmlns:a16="http://schemas.microsoft.com/office/drawing/2014/main" id="{FFFB3676-F18A-42ED-9F46-34BCC15EFBA4}"/>
                  </a:ext>
                </a:extLst>
              </p:cNvPr>
              <p:cNvSpPr/>
              <p:nvPr/>
            </p:nvSpPr>
            <p:spPr>
              <a:xfrm>
                <a:off x="7909826" y="3143389"/>
                <a:ext cx="54610" cy="525780"/>
              </a:xfrm>
              <a:custGeom>
                <a:avLst/>
                <a:gdLst/>
                <a:ahLst/>
                <a:cxnLst/>
                <a:rect l="l" t="t" r="r" b="b"/>
                <a:pathLst>
                  <a:path w="54609" h="525779">
                    <a:moveTo>
                      <a:pt x="54533" y="0"/>
                    </a:moveTo>
                    <a:lnTo>
                      <a:pt x="0" y="0"/>
                    </a:lnTo>
                    <a:lnTo>
                      <a:pt x="0" y="525652"/>
                    </a:lnTo>
                    <a:lnTo>
                      <a:pt x="54533" y="525652"/>
                    </a:lnTo>
                    <a:lnTo>
                      <a:pt x="5453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08" name="object 74">
                <a:extLst>
                  <a:ext uri="{FF2B5EF4-FFF2-40B4-BE49-F238E27FC236}">
                    <a16:creationId xmlns:a16="http://schemas.microsoft.com/office/drawing/2014/main" id="{E1A7F57E-075B-4EE6-807B-FE68FC6496EA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964362" y="3152286"/>
                <a:ext cx="86182" cy="86182"/>
              </a:xfrm>
              <a:prstGeom prst="rect">
                <a:avLst/>
              </a:prstGeom>
            </p:spPr>
          </p:pic>
          <p:pic>
            <p:nvPicPr>
              <p:cNvPr id="109" name="object 75">
                <a:extLst>
                  <a:ext uri="{FF2B5EF4-FFF2-40B4-BE49-F238E27FC236}">
                    <a16:creationId xmlns:a16="http://schemas.microsoft.com/office/drawing/2014/main" id="{ECB79E94-919B-4554-8AEB-60DB1B8D0160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823641" y="3152286"/>
                <a:ext cx="86182" cy="86182"/>
              </a:xfrm>
              <a:prstGeom prst="rect">
                <a:avLst/>
              </a:prstGeom>
            </p:spPr>
          </p:pic>
        </p:grpSp>
        <p:grpSp>
          <p:nvGrpSpPr>
            <p:cNvPr id="110" name="object 76">
              <a:extLst>
                <a:ext uri="{FF2B5EF4-FFF2-40B4-BE49-F238E27FC236}">
                  <a16:creationId xmlns:a16="http://schemas.microsoft.com/office/drawing/2014/main" id="{FDEDBD1B-9D69-4645-B53E-3267A496F0A4}"/>
                </a:ext>
              </a:extLst>
            </p:cNvPr>
            <p:cNvGrpSpPr/>
            <p:nvPr userDrawn="1"/>
          </p:nvGrpSpPr>
          <p:grpSpPr>
            <a:xfrm>
              <a:off x="6825893" y="3143389"/>
              <a:ext cx="227329" cy="525780"/>
              <a:chOff x="6825893" y="3143389"/>
              <a:chExt cx="227329" cy="525780"/>
            </a:xfrm>
          </p:grpSpPr>
          <p:sp>
            <p:nvSpPr>
              <p:cNvPr id="111" name="object 77">
                <a:extLst>
                  <a:ext uri="{FF2B5EF4-FFF2-40B4-BE49-F238E27FC236}">
                    <a16:creationId xmlns:a16="http://schemas.microsoft.com/office/drawing/2014/main" id="{08E8EE12-5F8D-42F0-AA0D-B8267CE58138}"/>
                  </a:ext>
                </a:extLst>
              </p:cNvPr>
              <p:cNvSpPr/>
              <p:nvPr/>
            </p:nvSpPr>
            <p:spPr>
              <a:xfrm>
                <a:off x="6912076" y="3143389"/>
                <a:ext cx="54610" cy="525780"/>
              </a:xfrm>
              <a:custGeom>
                <a:avLst/>
                <a:gdLst/>
                <a:ahLst/>
                <a:cxnLst/>
                <a:rect l="l" t="t" r="r" b="b"/>
                <a:pathLst>
                  <a:path w="54609" h="525779">
                    <a:moveTo>
                      <a:pt x="54533" y="0"/>
                    </a:moveTo>
                    <a:lnTo>
                      <a:pt x="0" y="0"/>
                    </a:lnTo>
                    <a:lnTo>
                      <a:pt x="0" y="525652"/>
                    </a:lnTo>
                    <a:lnTo>
                      <a:pt x="54533" y="525652"/>
                    </a:lnTo>
                    <a:lnTo>
                      <a:pt x="54533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12" name="object 78">
                <a:extLst>
                  <a:ext uri="{FF2B5EF4-FFF2-40B4-BE49-F238E27FC236}">
                    <a16:creationId xmlns:a16="http://schemas.microsoft.com/office/drawing/2014/main" id="{6B68AFA8-2F2A-4A22-9697-9B80944A7E46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6966611" y="3152286"/>
                <a:ext cx="86182" cy="86182"/>
              </a:xfrm>
              <a:prstGeom prst="rect">
                <a:avLst/>
              </a:prstGeom>
            </p:spPr>
          </p:pic>
          <p:pic>
            <p:nvPicPr>
              <p:cNvPr id="113" name="object 79">
                <a:extLst>
                  <a:ext uri="{FF2B5EF4-FFF2-40B4-BE49-F238E27FC236}">
                    <a16:creationId xmlns:a16="http://schemas.microsoft.com/office/drawing/2014/main" id="{6392FF6C-B549-4260-90C6-ED19DB08F56B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825893" y="3152286"/>
                <a:ext cx="86182" cy="86182"/>
              </a:xfrm>
              <a:prstGeom prst="rect">
                <a:avLst/>
              </a:prstGeom>
            </p:spPr>
          </p:pic>
        </p:grpSp>
        <p:grpSp>
          <p:nvGrpSpPr>
            <p:cNvPr id="114" name="object 80">
              <a:extLst>
                <a:ext uri="{FF2B5EF4-FFF2-40B4-BE49-F238E27FC236}">
                  <a16:creationId xmlns:a16="http://schemas.microsoft.com/office/drawing/2014/main" id="{574A0F2F-4550-4374-ACB5-5B69EF5D1F71}"/>
                </a:ext>
              </a:extLst>
            </p:cNvPr>
            <p:cNvGrpSpPr/>
            <p:nvPr userDrawn="1"/>
          </p:nvGrpSpPr>
          <p:grpSpPr>
            <a:xfrm>
              <a:off x="8286877" y="2378113"/>
              <a:ext cx="825500" cy="1291590"/>
              <a:chOff x="8286877" y="2378113"/>
              <a:chExt cx="825500" cy="1291590"/>
            </a:xfrm>
          </p:grpSpPr>
          <p:sp>
            <p:nvSpPr>
              <p:cNvPr id="115" name="object 81">
                <a:extLst>
                  <a:ext uri="{FF2B5EF4-FFF2-40B4-BE49-F238E27FC236}">
                    <a16:creationId xmlns:a16="http://schemas.microsoft.com/office/drawing/2014/main" id="{7D8D96B4-EA48-4C3F-A371-E66F75C4A438}"/>
                  </a:ext>
                </a:extLst>
              </p:cNvPr>
              <p:cNvSpPr/>
              <p:nvPr/>
            </p:nvSpPr>
            <p:spPr>
              <a:xfrm>
                <a:off x="8810383" y="2592184"/>
                <a:ext cx="116205" cy="1077595"/>
              </a:xfrm>
              <a:custGeom>
                <a:avLst/>
                <a:gdLst/>
                <a:ahLst/>
                <a:cxnLst/>
                <a:rect l="l" t="t" r="r" b="b"/>
                <a:pathLst>
                  <a:path w="116204" h="1077595">
                    <a:moveTo>
                      <a:pt x="0" y="1076972"/>
                    </a:moveTo>
                    <a:lnTo>
                      <a:pt x="116204" y="1076972"/>
                    </a:lnTo>
                    <a:lnTo>
                      <a:pt x="116204" y="0"/>
                    </a:lnTo>
                    <a:lnTo>
                      <a:pt x="0" y="0"/>
                    </a:lnTo>
                    <a:lnTo>
                      <a:pt x="0" y="1076972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6" name="object 82">
                <a:extLst>
                  <a:ext uri="{FF2B5EF4-FFF2-40B4-BE49-F238E27FC236}">
                    <a16:creationId xmlns:a16="http://schemas.microsoft.com/office/drawing/2014/main" id="{77555129-A5C1-4E46-A8ED-85BC6F20F059}"/>
                  </a:ext>
                </a:extLst>
              </p:cNvPr>
              <p:cNvSpPr/>
              <p:nvPr/>
            </p:nvSpPr>
            <p:spPr>
              <a:xfrm>
                <a:off x="8460854" y="2378125"/>
                <a:ext cx="651510" cy="1291590"/>
              </a:xfrm>
              <a:custGeom>
                <a:avLst/>
                <a:gdLst/>
                <a:ahLst/>
                <a:cxnLst/>
                <a:rect l="l" t="t" r="r" b="b"/>
                <a:pathLst>
                  <a:path w="651509" h="1291589">
                    <a:moveTo>
                      <a:pt x="349529" y="0"/>
                    </a:moveTo>
                    <a:lnTo>
                      <a:pt x="0" y="0"/>
                    </a:lnTo>
                    <a:lnTo>
                      <a:pt x="0" y="1291031"/>
                    </a:lnTo>
                    <a:lnTo>
                      <a:pt x="349529" y="1291031"/>
                    </a:lnTo>
                    <a:lnTo>
                      <a:pt x="349529" y="0"/>
                    </a:lnTo>
                    <a:close/>
                  </a:path>
                  <a:path w="651509" h="1291589">
                    <a:moveTo>
                      <a:pt x="650951" y="214058"/>
                    </a:moveTo>
                    <a:lnTo>
                      <a:pt x="464616" y="214058"/>
                    </a:lnTo>
                    <a:lnTo>
                      <a:pt x="464616" y="1291031"/>
                    </a:lnTo>
                    <a:lnTo>
                      <a:pt x="650951" y="1291031"/>
                    </a:lnTo>
                    <a:lnTo>
                      <a:pt x="650951" y="214058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7" name="object 83">
                <a:extLst>
                  <a:ext uri="{FF2B5EF4-FFF2-40B4-BE49-F238E27FC236}">
                    <a16:creationId xmlns:a16="http://schemas.microsoft.com/office/drawing/2014/main" id="{7D9D3E4A-2447-4BC7-8399-74180E5DF5FE}"/>
                  </a:ext>
                </a:extLst>
              </p:cNvPr>
              <p:cNvSpPr/>
              <p:nvPr/>
            </p:nvSpPr>
            <p:spPr>
              <a:xfrm>
                <a:off x="8286877" y="2378112"/>
                <a:ext cx="482600" cy="1291590"/>
              </a:xfrm>
              <a:custGeom>
                <a:avLst/>
                <a:gdLst/>
                <a:ahLst/>
                <a:cxnLst/>
                <a:rect l="l" t="t" r="r" b="b"/>
                <a:pathLst>
                  <a:path w="482600" h="1291589">
                    <a:moveTo>
                      <a:pt x="173977" y="12"/>
                    </a:moveTo>
                    <a:lnTo>
                      <a:pt x="126111" y="12"/>
                    </a:lnTo>
                    <a:lnTo>
                      <a:pt x="110845" y="0"/>
                    </a:lnTo>
                    <a:lnTo>
                      <a:pt x="63119" y="12"/>
                    </a:lnTo>
                    <a:lnTo>
                      <a:pt x="47866" y="0"/>
                    </a:lnTo>
                    <a:lnTo>
                      <a:pt x="0" y="12"/>
                    </a:lnTo>
                    <a:lnTo>
                      <a:pt x="0" y="1291043"/>
                    </a:lnTo>
                    <a:lnTo>
                      <a:pt x="173977" y="1291043"/>
                    </a:lnTo>
                    <a:lnTo>
                      <a:pt x="173977" y="12"/>
                    </a:lnTo>
                    <a:close/>
                  </a:path>
                  <a:path w="482600" h="1291589">
                    <a:moveTo>
                      <a:pt x="230390" y="0"/>
                    </a:moveTo>
                    <a:lnTo>
                      <a:pt x="215125" y="0"/>
                    </a:lnTo>
                    <a:lnTo>
                      <a:pt x="215125" y="1114742"/>
                    </a:lnTo>
                    <a:lnTo>
                      <a:pt x="230390" y="1114742"/>
                    </a:lnTo>
                    <a:lnTo>
                      <a:pt x="230390" y="0"/>
                    </a:lnTo>
                    <a:close/>
                  </a:path>
                  <a:path w="482600" h="1291589">
                    <a:moveTo>
                      <a:pt x="293382" y="0"/>
                    </a:moveTo>
                    <a:lnTo>
                      <a:pt x="278130" y="0"/>
                    </a:lnTo>
                    <a:lnTo>
                      <a:pt x="278130" y="1114742"/>
                    </a:lnTo>
                    <a:lnTo>
                      <a:pt x="293382" y="1114742"/>
                    </a:lnTo>
                    <a:lnTo>
                      <a:pt x="293382" y="0"/>
                    </a:lnTo>
                    <a:close/>
                  </a:path>
                  <a:path w="482600" h="1291589">
                    <a:moveTo>
                      <a:pt x="356374" y="0"/>
                    </a:moveTo>
                    <a:lnTo>
                      <a:pt x="341122" y="0"/>
                    </a:lnTo>
                    <a:lnTo>
                      <a:pt x="341122" y="1114742"/>
                    </a:lnTo>
                    <a:lnTo>
                      <a:pt x="356374" y="1114742"/>
                    </a:lnTo>
                    <a:lnTo>
                      <a:pt x="356374" y="0"/>
                    </a:lnTo>
                    <a:close/>
                  </a:path>
                  <a:path w="482600" h="1291589">
                    <a:moveTo>
                      <a:pt x="419366" y="0"/>
                    </a:moveTo>
                    <a:lnTo>
                      <a:pt x="404101" y="0"/>
                    </a:lnTo>
                    <a:lnTo>
                      <a:pt x="404101" y="1114742"/>
                    </a:lnTo>
                    <a:lnTo>
                      <a:pt x="419366" y="1114742"/>
                    </a:lnTo>
                    <a:lnTo>
                      <a:pt x="419366" y="0"/>
                    </a:lnTo>
                    <a:close/>
                  </a:path>
                  <a:path w="482600" h="1291589">
                    <a:moveTo>
                      <a:pt x="482358" y="0"/>
                    </a:moveTo>
                    <a:lnTo>
                      <a:pt x="467106" y="0"/>
                    </a:lnTo>
                    <a:lnTo>
                      <a:pt x="467106" y="1114742"/>
                    </a:lnTo>
                    <a:lnTo>
                      <a:pt x="482358" y="1114742"/>
                    </a:lnTo>
                    <a:lnTo>
                      <a:pt x="482358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18" name="object 84">
              <a:extLst>
                <a:ext uri="{FF2B5EF4-FFF2-40B4-BE49-F238E27FC236}">
                  <a16:creationId xmlns:a16="http://schemas.microsoft.com/office/drawing/2014/main" id="{CF55729C-5CB1-47F3-9A1E-034389A7E6DB}"/>
                </a:ext>
              </a:extLst>
            </p:cNvPr>
            <p:cNvGrpSpPr/>
            <p:nvPr userDrawn="1"/>
          </p:nvGrpSpPr>
          <p:grpSpPr>
            <a:xfrm>
              <a:off x="11225960" y="530466"/>
              <a:ext cx="225425" cy="83185"/>
              <a:chOff x="11225960" y="530466"/>
              <a:chExt cx="225425" cy="83185"/>
            </a:xfrm>
          </p:grpSpPr>
          <p:sp>
            <p:nvSpPr>
              <p:cNvPr id="119" name="object 85">
                <a:extLst>
                  <a:ext uri="{FF2B5EF4-FFF2-40B4-BE49-F238E27FC236}">
                    <a16:creationId xmlns:a16="http://schemas.microsoft.com/office/drawing/2014/main" id="{AFE0ED39-1EA9-4E4A-A8D2-0108AB3279B2}"/>
                  </a:ext>
                </a:extLst>
              </p:cNvPr>
              <p:cNvSpPr/>
              <p:nvPr/>
            </p:nvSpPr>
            <p:spPr>
              <a:xfrm>
                <a:off x="11225960" y="540470"/>
                <a:ext cx="225425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225425" h="12700">
                    <a:moveTo>
                      <a:pt x="112572" y="0"/>
                    </a:moveTo>
                    <a:lnTo>
                      <a:pt x="68751" y="477"/>
                    </a:lnTo>
                    <a:lnTo>
                      <a:pt x="32969" y="1777"/>
                    </a:lnTo>
                    <a:lnTo>
                      <a:pt x="8845" y="3707"/>
                    </a:lnTo>
                    <a:lnTo>
                      <a:pt x="0" y="6070"/>
                    </a:lnTo>
                    <a:lnTo>
                      <a:pt x="8845" y="8433"/>
                    </a:lnTo>
                    <a:lnTo>
                      <a:pt x="32969" y="10363"/>
                    </a:lnTo>
                    <a:lnTo>
                      <a:pt x="68751" y="11664"/>
                    </a:lnTo>
                    <a:lnTo>
                      <a:pt x="112572" y="12141"/>
                    </a:lnTo>
                    <a:lnTo>
                      <a:pt x="156386" y="11664"/>
                    </a:lnTo>
                    <a:lnTo>
                      <a:pt x="192165" y="10363"/>
                    </a:lnTo>
                    <a:lnTo>
                      <a:pt x="216287" y="8433"/>
                    </a:lnTo>
                    <a:lnTo>
                      <a:pt x="225132" y="6070"/>
                    </a:lnTo>
                    <a:lnTo>
                      <a:pt x="216287" y="3707"/>
                    </a:lnTo>
                    <a:lnTo>
                      <a:pt x="192165" y="1777"/>
                    </a:lnTo>
                    <a:lnTo>
                      <a:pt x="156386" y="477"/>
                    </a:lnTo>
                    <a:lnTo>
                      <a:pt x="112572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0" name="object 86">
                <a:extLst>
                  <a:ext uri="{FF2B5EF4-FFF2-40B4-BE49-F238E27FC236}">
                    <a16:creationId xmlns:a16="http://schemas.microsoft.com/office/drawing/2014/main" id="{969130A6-F956-4745-AB21-FE6A7019CDE1}"/>
                  </a:ext>
                </a:extLst>
              </p:cNvPr>
              <p:cNvSpPr/>
              <p:nvPr/>
            </p:nvSpPr>
            <p:spPr>
              <a:xfrm>
                <a:off x="11320619" y="530466"/>
                <a:ext cx="36195" cy="83185"/>
              </a:xfrm>
              <a:custGeom>
                <a:avLst/>
                <a:gdLst/>
                <a:ahLst/>
                <a:cxnLst/>
                <a:rect l="l" t="t" r="r" b="b"/>
                <a:pathLst>
                  <a:path w="36195" h="83184">
                    <a:moveTo>
                      <a:pt x="29006" y="0"/>
                    </a:moveTo>
                    <a:lnTo>
                      <a:pt x="6807" y="0"/>
                    </a:lnTo>
                    <a:lnTo>
                      <a:pt x="0" y="6807"/>
                    </a:lnTo>
                    <a:lnTo>
                      <a:pt x="0" y="76212"/>
                    </a:lnTo>
                    <a:lnTo>
                      <a:pt x="6807" y="83019"/>
                    </a:lnTo>
                    <a:lnTo>
                      <a:pt x="20612" y="83019"/>
                    </a:lnTo>
                    <a:lnTo>
                      <a:pt x="29006" y="83019"/>
                    </a:lnTo>
                    <a:lnTo>
                      <a:pt x="35814" y="76212"/>
                    </a:lnTo>
                    <a:lnTo>
                      <a:pt x="35814" y="6807"/>
                    </a:lnTo>
                    <a:lnTo>
                      <a:pt x="29006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21" name="object 87">
              <a:extLst>
                <a:ext uri="{FF2B5EF4-FFF2-40B4-BE49-F238E27FC236}">
                  <a16:creationId xmlns:a16="http://schemas.microsoft.com/office/drawing/2014/main" id="{022E3A19-9DC7-42D3-BBBC-BD8D815418E8}"/>
                </a:ext>
              </a:extLst>
            </p:cNvPr>
            <p:cNvGrpSpPr/>
            <p:nvPr userDrawn="1"/>
          </p:nvGrpSpPr>
          <p:grpSpPr>
            <a:xfrm>
              <a:off x="11690361" y="530466"/>
              <a:ext cx="264795" cy="322580"/>
              <a:chOff x="11690361" y="530466"/>
              <a:chExt cx="264795" cy="322580"/>
            </a:xfrm>
          </p:grpSpPr>
          <p:sp>
            <p:nvSpPr>
              <p:cNvPr id="122" name="object 88">
                <a:extLst>
                  <a:ext uri="{FF2B5EF4-FFF2-40B4-BE49-F238E27FC236}">
                    <a16:creationId xmlns:a16="http://schemas.microsoft.com/office/drawing/2014/main" id="{BB2EA734-7B3A-4156-8106-739A3773E35A}"/>
                  </a:ext>
                </a:extLst>
              </p:cNvPr>
              <p:cNvSpPr/>
              <p:nvPr/>
            </p:nvSpPr>
            <p:spPr>
              <a:xfrm>
                <a:off x="11729908" y="540470"/>
                <a:ext cx="225425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225425" h="12700">
                    <a:moveTo>
                      <a:pt x="112572" y="0"/>
                    </a:moveTo>
                    <a:lnTo>
                      <a:pt x="68751" y="477"/>
                    </a:lnTo>
                    <a:lnTo>
                      <a:pt x="32969" y="1777"/>
                    </a:lnTo>
                    <a:lnTo>
                      <a:pt x="8845" y="3707"/>
                    </a:lnTo>
                    <a:lnTo>
                      <a:pt x="0" y="6070"/>
                    </a:lnTo>
                    <a:lnTo>
                      <a:pt x="8845" y="8433"/>
                    </a:lnTo>
                    <a:lnTo>
                      <a:pt x="32969" y="10363"/>
                    </a:lnTo>
                    <a:lnTo>
                      <a:pt x="68751" y="11664"/>
                    </a:lnTo>
                    <a:lnTo>
                      <a:pt x="112572" y="12141"/>
                    </a:lnTo>
                    <a:lnTo>
                      <a:pt x="156386" y="11664"/>
                    </a:lnTo>
                    <a:lnTo>
                      <a:pt x="192165" y="10363"/>
                    </a:lnTo>
                    <a:lnTo>
                      <a:pt x="216287" y="8433"/>
                    </a:lnTo>
                    <a:lnTo>
                      <a:pt x="225132" y="6070"/>
                    </a:lnTo>
                    <a:lnTo>
                      <a:pt x="216287" y="3707"/>
                    </a:lnTo>
                    <a:lnTo>
                      <a:pt x="192165" y="1777"/>
                    </a:lnTo>
                    <a:lnTo>
                      <a:pt x="156386" y="477"/>
                    </a:lnTo>
                    <a:lnTo>
                      <a:pt x="112572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3" name="object 89">
                <a:extLst>
                  <a:ext uri="{FF2B5EF4-FFF2-40B4-BE49-F238E27FC236}">
                    <a16:creationId xmlns:a16="http://schemas.microsoft.com/office/drawing/2014/main" id="{5E62EBFC-7FEA-4773-8FF6-70EBC80A0C45}"/>
                  </a:ext>
                </a:extLst>
              </p:cNvPr>
              <p:cNvSpPr/>
              <p:nvPr/>
            </p:nvSpPr>
            <p:spPr>
              <a:xfrm>
                <a:off x="11690350" y="530465"/>
                <a:ext cx="170180" cy="322580"/>
              </a:xfrm>
              <a:custGeom>
                <a:avLst/>
                <a:gdLst/>
                <a:ahLst/>
                <a:cxnLst/>
                <a:rect l="l" t="t" r="r" b="b"/>
                <a:pathLst>
                  <a:path w="170179" h="322580">
                    <a:moveTo>
                      <a:pt x="49949" y="152120"/>
                    </a:moveTo>
                    <a:lnTo>
                      <a:pt x="46596" y="136182"/>
                    </a:lnTo>
                    <a:lnTo>
                      <a:pt x="36842" y="123164"/>
                    </a:lnTo>
                    <a:lnTo>
                      <a:pt x="21145" y="114388"/>
                    </a:lnTo>
                    <a:lnTo>
                      <a:pt x="0" y="111163"/>
                    </a:lnTo>
                    <a:lnTo>
                      <a:pt x="3670" y="132803"/>
                    </a:lnTo>
                    <a:lnTo>
                      <a:pt x="13258" y="134747"/>
                    </a:lnTo>
                    <a:lnTo>
                      <a:pt x="21094" y="140017"/>
                    </a:lnTo>
                    <a:lnTo>
                      <a:pt x="26377" y="147853"/>
                    </a:lnTo>
                    <a:lnTo>
                      <a:pt x="28308" y="157441"/>
                    </a:lnTo>
                    <a:lnTo>
                      <a:pt x="28308" y="275767"/>
                    </a:lnTo>
                    <a:lnTo>
                      <a:pt x="26377" y="285356"/>
                    </a:lnTo>
                    <a:lnTo>
                      <a:pt x="21094" y="293192"/>
                    </a:lnTo>
                    <a:lnTo>
                      <a:pt x="13258" y="298475"/>
                    </a:lnTo>
                    <a:lnTo>
                      <a:pt x="3670" y="300405"/>
                    </a:lnTo>
                    <a:lnTo>
                      <a:pt x="3733" y="322046"/>
                    </a:lnTo>
                    <a:lnTo>
                      <a:pt x="9004" y="322046"/>
                    </a:lnTo>
                    <a:lnTo>
                      <a:pt x="24955" y="318833"/>
                    </a:lnTo>
                    <a:lnTo>
                      <a:pt x="37960" y="310045"/>
                    </a:lnTo>
                    <a:lnTo>
                      <a:pt x="46736" y="297027"/>
                    </a:lnTo>
                    <a:lnTo>
                      <a:pt x="49949" y="281089"/>
                    </a:lnTo>
                    <a:lnTo>
                      <a:pt x="49949" y="152120"/>
                    </a:lnTo>
                    <a:close/>
                  </a:path>
                  <a:path w="170179" h="322580">
                    <a:moveTo>
                      <a:pt x="170027" y="6807"/>
                    </a:moveTo>
                    <a:lnTo>
                      <a:pt x="163220" y="0"/>
                    </a:lnTo>
                    <a:lnTo>
                      <a:pt x="141020" y="0"/>
                    </a:lnTo>
                    <a:lnTo>
                      <a:pt x="134213" y="6807"/>
                    </a:lnTo>
                    <a:lnTo>
                      <a:pt x="134213" y="76212"/>
                    </a:lnTo>
                    <a:lnTo>
                      <a:pt x="141020" y="83019"/>
                    </a:lnTo>
                    <a:lnTo>
                      <a:pt x="154825" y="83019"/>
                    </a:lnTo>
                    <a:lnTo>
                      <a:pt x="163220" y="83019"/>
                    </a:lnTo>
                    <a:lnTo>
                      <a:pt x="170027" y="76212"/>
                    </a:lnTo>
                    <a:lnTo>
                      <a:pt x="170027" y="6807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24" name="object 90">
              <a:extLst>
                <a:ext uri="{FF2B5EF4-FFF2-40B4-BE49-F238E27FC236}">
                  <a16:creationId xmlns:a16="http://schemas.microsoft.com/office/drawing/2014/main" id="{F6501C9F-1F74-4645-BB7F-7AB543ABFA5A}"/>
                </a:ext>
              </a:extLst>
            </p:cNvPr>
            <p:cNvGrpSpPr/>
            <p:nvPr userDrawn="1"/>
          </p:nvGrpSpPr>
          <p:grpSpPr>
            <a:xfrm>
              <a:off x="11303604" y="578858"/>
              <a:ext cx="574040" cy="379095"/>
              <a:chOff x="11303604" y="578858"/>
              <a:chExt cx="574040" cy="379095"/>
            </a:xfrm>
          </p:grpSpPr>
          <p:sp>
            <p:nvSpPr>
              <p:cNvPr id="125" name="object 91">
                <a:extLst>
                  <a:ext uri="{FF2B5EF4-FFF2-40B4-BE49-F238E27FC236}">
                    <a16:creationId xmlns:a16="http://schemas.microsoft.com/office/drawing/2014/main" id="{5F56A1E7-9557-4380-AD6C-CB0224443CC7}"/>
                  </a:ext>
                </a:extLst>
              </p:cNvPr>
              <p:cNvSpPr/>
              <p:nvPr/>
            </p:nvSpPr>
            <p:spPr>
              <a:xfrm>
                <a:off x="11440694" y="578865"/>
                <a:ext cx="288925" cy="273685"/>
              </a:xfrm>
              <a:custGeom>
                <a:avLst/>
                <a:gdLst/>
                <a:ahLst/>
                <a:cxnLst/>
                <a:rect l="l" t="t" r="r" b="b"/>
                <a:pathLst>
                  <a:path w="288925" h="273684">
                    <a:moveTo>
                      <a:pt x="49949" y="62763"/>
                    </a:moveTo>
                    <a:lnTo>
                      <a:pt x="28803" y="65976"/>
                    </a:lnTo>
                    <a:lnTo>
                      <a:pt x="13106" y="74764"/>
                    </a:lnTo>
                    <a:lnTo>
                      <a:pt x="3352" y="87782"/>
                    </a:lnTo>
                    <a:lnTo>
                      <a:pt x="0" y="103720"/>
                    </a:lnTo>
                    <a:lnTo>
                      <a:pt x="0" y="232689"/>
                    </a:lnTo>
                    <a:lnTo>
                      <a:pt x="3213" y="248627"/>
                    </a:lnTo>
                    <a:lnTo>
                      <a:pt x="11988" y="261645"/>
                    </a:lnTo>
                    <a:lnTo>
                      <a:pt x="24993" y="270433"/>
                    </a:lnTo>
                    <a:lnTo>
                      <a:pt x="40944" y="273646"/>
                    </a:lnTo>
                    <a:lnTo>
                      <a:pt x="46215" y="273646"/>
                    </a:lnTo>
                    <a:lnTo>
                      <a:pt x="46278" y="252006"/>
                    </a:lnTo>
                    <a:lnTo>
                      <a:pt x="36690" y="250063"/>
                    </a:lnTo>
                    <a:lnTo>
                      <a:pt x="28854" y="244792"/>
                    </a:lnTo>
                    <a:lnTo>
                      <a:pt x="23571" y="236956"/>
                    </a:lnTo>
                    <a:lnTo>
                      <a:pt x="21640" y="227368"/>
                    </a:lnTo>
                    <a:lnTo>
                      <a:pt x="21640" y="109042"/>
                    </a:lnTo>
                    <a:lnTo>
                      <a:pt x="23571" y="99453"/>
                    </a:lnTo>
                    <a:lnTo>
                      <a:pt x="28854" y="91617"/>
                    </a:lnTo>
                    <a:lnTo>
                      <a:pt x="36677" y="86347"/>
                    </a:lnTo>
                    <a:lnTo>
                      <a:pt x="46278" y="84404"/>
                    </a:lnTo>
                    <a:lnTo>
                      <a:pt x="49949" y="62763"/>
                    </a:lnTo>
                    <a:close/>
                  </a:path>
                  <a:path w="288925" h="273684">
                    <a:moveTo>
                      <a:pt x="288378" y="43281"/>
                    </a:moveTo>
                    <a:lnTo>
                      <a:pt x="271500" y="25044"/>
                    </a:lnTo>
                    <a:lnTo>
                      <a:pt x="251129" y="11442"/>
                    </a:lnTo>
                    <a:lnTo>
                      <a:pt x="228142" y="2933"/>
                    </a:lnTo>
                    <a:lnTo>
                      <a:pt x="203479" y="0"/>
                    </a:lnTo>
                    <a:lnTo>
                      <a:pt x="96139" y="0"/>
                    </a:lnTo>
                    <a:lnTo>
                      <a:pt x="71462" y="2933"/>
                    </a:lnTo>
                    <a:lnTo>
                      <a:pt x="48488" y="11442"/>
                    </a:lnTo>
                    <a:lnTo>
                      <a:pt x="28105" y="25044"/>
                    </a:lnTo>
                    <a:lnTo>
                      <a:pt x="11239" y="43281"/>
                    </a:lnTo>
                    <a:lnTo>
                      <a:pt x="288378" y="43281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6" name="object 92">
                <a:extLst>
                  <a:ext uri="{FF2B5EF4-FFF2-40B4-BE49-F238E27FC236}">
                    <a16:creationId xmlns:a16="http://schemas.microsoft.com/office/drawing/2014/main" id="{E6F5B0FC-CAA7-4679-B02A-48D4F42197BC}"/>
                  </a:ext>
                </a:extLst>
              </p:cNvPr>
              <p:cNvSpPr/>
              <p:nvPr/>
            </p:nvSpPr>
            <p:spPr>
              <a:xfrm>
                <a:off x="11303604" y="603290"/>
                <a:ext cx="574040" cy="94615"/>
              </a:xfrm>
              <a:custGeom>
                <a:avLst/>
                <a:gdLst/>
                <a:ahLst/>
                <a:cxnLst/>
                <a:rect l="l" t="t" r="r" b="b"/>
                <a:pathLst>
                  <a:path w="574040" h="94615">
                    <a:moveTo>
                      <a:pt x="567956" y="0"/>
                    </a:moveTo>
                    <a:lnTo>
                      <a:pt x="560717" y="0"/>
                    </a:lnTo>
                    <a:lnTo>
                      <a:pt x="6578" y="0"/>
                    </a:lnTo>
                    <a:lnTo>
                      <a:pt x="673" y="5270"/>
                    </a:lnTo>
                    <a:lnTo>
                      <a:pt x="0" y="19443"/>
                    </a:lnTo>
                    <a:lnTo>
                      <a:pt x="5829" y="25476"/>
                    </a:lnTo>
                    <a:lnTo>
                      <a:pt x="124739" y="25476"/>
                    </a:lnTo>
                    <a:lnTo>
                      <a:pt x="132714" y="29070"/>
                    </a:lnTo>
                    <a:lnTo>
                      <a:pt x="171195" y="72428"/>
                    </a:lnTo>
                    <a:lnTo>
                      <a:pt x="206612" y="93109"/>
                    </a:lnTo>
                    <a:lnTo>
                      <a:pt x="220510" y="94589"/>
                    </a:lnTo>
                    <a:lnTo>
                      <a:pt x="353275" y="94589"/>
                    </a:lnTo>
                    <a:lnTo>
                      <a:pt x="392259" y="81838"/>
                    </a:lnTo>
                    <a:lnTo>
                      <a:pt x="441083" y="29070"/>
                    </a:lnTo>
                    <a:lnTo>
                      <a:pt x="449046" y="25476"/>
                    </a:lnTo>
                    <a:lnTo>
                      <a:pt x="567220" y="25476"/>
                    </a:lnTo>
                    <a:lnTo>
                      <a:pt x="573125" y="20205"/>
                    </a:lnTo>
                    <a:lnTo>
                      <a:pt x="573785" y="6045"/>
                    </a:lnTo>
                    <a:lnTo>
                      <a:pt x="567956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7" name="object 93">
                <a:extLst>
                  <a:ext uri="{FF2B5EF4-FFF2-40B4-BE49-F238E27FC236}">
                    <a16:creationId xmlns:a16="http://schemas.microsoft.com/office/drawing/2014/main" id="{B4E3CB66-C590-43C2-B124-29FB86D8ABF9}"/>
                  </a:ext>
                </a:extLst>
              </p:cNvPr>
              <p:cNvSpPr/>
              <p:nvPr/>
            </p:nvSpPr>
            <p:spPr>
              <a:xfrm>
                <a:off x="11486972" y="747064"/>
                <a:ext cx="210820" cy="210820"/>
              </a:xfrm>
              <a:custGeom>
                <a:avLst/>
                <a:gdLst/>
                <a:ahLst/>
                <a:cxnLst/>
                <a:rect l="l" t="t" r="r" b="b"/>
                <a:pathLst>
                  <a:path w="210820" h="210819">
                    <a:moveTo>
                      <a:pt x="210591" y="0"/>
                    </a:moveTo>
                    <a:lnTo>
                      <a:pt x="0" y="0"/>
                    </a:lnTo>
                    <a:lnTo>
                      <a:pt x="0" y="210591"/>
                    </a:lnTo>
                    <a:lnTo>
                      <a:pt x="210591" y="210591"/>
                    </a:lnTo>
                    <a:lnTo>
                      <a:pt x="210591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28" name="object 94">
              <a:extLst>
                <a:ext uri="{FF2B5EF4-FFF2-40B4-BE49-F238E27FC236}">
                  <a16:creationId xmlns:a16="http://schemas.microsoft.com/office/drawing/2014/main" id="{F11A9A00-4A84-4F44-8360-69B2833B39FD}"/>
                </a:ext>
              </a:extLst>
            </p:cNvPr>
            <p:cNvGrpSpPr/>
            <p:nvPr userDrawn="1"/>
          </p:nvGrpSpPr>
          <p:grpSpPr>
            <a:xfrm>
              <a:off x="11712278" y="2157849"/>
              <a:ext cx="457200" cy="271145"/>
              <a:chOff x="11712278" y="2157849"/>
              <a:chExt cx="457200" cy="271145"/>
            </a:xfrm>
          </p:grpSpPr>
          <p:pic>
            <p:nvPicPr>
              <p:cNvPr id="129" name="object 95">
                <a:extLst>
                  <a:ext uri="{FF2B5EF4-FFF2-40B4-BE49-F238E27FC236}">
                    <a16:creationId xmlns:a16="http://schemas.microsoft.com/office/drawing/2014/main" id="{18E40541-9BAC-4470-B082-8EADF52A6392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1712278" y="2157849"/>
                <a:ext cx="457079" cy="204000"/>
              </a:xfrm>
              <a:prstGeom prst="rect">
                <a:avLst/>
              </a:prstGeom>
            </p:spPr>
          </p:pic>
          <p:sp>
            <p:nvSpPr>
              <p:cNvPr id="130" name="object 96">
                <a:extLst>
                  <a:ext uri="{FF2B5EF4-FFF2-40B4-BE49-F238E27FC236}">
                    <a16:creationId xmlns:a16="http://schemas.microsoft.com/office/drawing/2014/main" id="{7ECC73EA-51D1-476E-8A2E-318FEB34062D}"/>
                  </a:ext>
                </a:extLst>
              </p:cNvPr>
              <p:cNvSpPr/>
              <p:nvPr/>
            </p:nvSpPr>
            <p:spPr>
              <a:xfrm>
                <a:off x="11759089" y="2203982"/>
                <a:ext cx="363855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363854" h="60325">
                    <a:moveTo>
                      <a:pt x="359765" y="0"/>
                    </a:moveTo>
                    <a:lnTo>
                      <a:pt x="355180" y="0"/>
                    </a:lnTo>
                    <a:lnTo>
                      <a:pt x="4152" y="0"/>
                    </a:lnTo>
                    <a:lnTo>
                      <a:pt x="419" y="3340"/>
                    </a:lnTo>
                    <a:lnTo>
                      <a:pt x="0" y="12319"/>
                    </a:lnTo>
                    <a:lnTo>
                      <a:pt x="3682" y="16141"/>
                    </a:lnTo>
                    <a:lnTo>
                      <a:pt x="79006" y="16141"/>
                    </a:lnTo>
                    <a:lnTo>
                      <a:pt x="84061" y="18415"/>
                    </a:lnTo>
                    <a:lnTo>
                      <a:pt x="114984" y="51839"/>
                    </a:lnTo>
                    <a:lnTo>
                      <a:pt x="139674" y="59918"/>
                    </a:lnTo>
                    <a:lnTo>
                      <a:pt x="223773" y="59918"/>
                    </a:lnTo>
                    <a:lnTo>
                      <a:pt x="279399" y="18415"/>
                    </a:lnTo>
                    <a:lnTo>
                      <a:pt x="284441" y="16141"/>
                    </a:lnTo>
                    <a:lnTo>
                      <a:pt x="359295" y="16141"/>
                    </a:lnTo>
                    <a:lnTo>
                      <a:pt x="363042" y="12801"/>
                    </a:lnTo>
                    <a:lnTo>
                      <a:pt x="363461" y="3822"/>
                    </a:lnTo>
                    <a:lnTo>
                      <a:pt x="359765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1" name="object 97">
                <a:extLst>
                  <a:ext uri="{FF2B5EF4-FFF2-40B4-BE49-F238E27FC236}">
                    <a16:creationId xmlns:a16="http://schemas.microsoft.com/office/drawing/2014/main" id="{B3646D54-1828-4678-9323-506A436F50CC}"/>
                  </a:ext>
                </a:extLst>
              </p:cNvPr>
              <p:cNvSpPr/>
              <p:nvPr/>
            </p:nvSpPr>
            <p:spPr>
              <a:xfrm>
                <a:off x="11875236" y="2295055"/>
                <a:ext cx="133985" cy="133985"/>
              </a:xfrm>
              <a:custGeom>
                <a:avLst/>
                <a:gdLst/>
                <a:ahLst/>
                <a:cxnLst/>
                <a:rect l="l" t="t" r="r" b="b"/>
                <a:pathLst>
                  <a:path w="133984" h="133985">
                    <a:moveTo>
                      <a:pt x="133400" y="0"/>
                    </a:moveTo>
                    <a:lnTo>
                      <a:pt x="0" y="0"/>
                    </a:lnTo>
                    <a:lnTo>
                      <a:pt x="0" y="133400"/>
                    </a:lnTo>
                    <a:lnTo>
                      <a:pt x="133400" y="133400"/>
                    </a:lnTo>
                    <a:lnTo>
                      <a:pt x="133400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32" name="object 98">
              <a:extLst>
                <a:ext uri="{FF2B5EF4-FFF2-40B4-BE49-F238E27FC236}">
                  <a16:creationId xmlns:a16="http://schemas.microsoft.com/office/drawing/2014/main" id="{DD08D0D9-E3D0-430E-A174-927831DD1A0E}"/>
                </a:ext>
              </a:extLst>
            </p:cNvPr>
            <p:cNvGrpSpPr/>
            <p:nvPr userDrawn="1"/>
          </p:nvGrpSpPr>
          <p:grpSpPr>
            <a:xfrm>
              <a:off x="6374206" y="744066"/>
              <a:ext cx="1087120" cy="1273810"/>
              <a:chOff x="6374206" y="744066"/>
              <a:chExt cx="1087120" cy="1273810"/>
            </a:xfrm>
          </p:grpSpPr>
          <p:sp>
            <p:nvSpPr>
              <p:cNvPr id="133" name="object 99">
                <a:extLst>
                  <a:ext uri="{FF2B5EF4-FFF2-40B4-BE49-F238E27FC236}">
                    <a16:creationId xmlns:a16="http://schemas.microsoft.com/office/drawing/2014/main" id="{1F2A71C0-A916-4264-889F-B8A21B4E368C}"/>
                  </a:ext>
                </a:extLst>
              </p:cNvPr>
              <p:cNvSpPr/>
              <p:nvPr/>
            </p:nvSpPr>
            <p:spPr>
              <a:xfrm>
                <a:off x="6374206" y="1327873"/>
                <a:ext cx="247015" cy="689610"/>
              </a:xfrm>
              <a:custGeom>
                <a:avLst/>
                <a:gdLst/>
                <a:ahLst/>
                <a:cxnLst/>
                <a:rect l="l" t="t" r="r" b="b"/>
                <a:pathLst>
                  <a:path w="247015" h="689610">
                    <a:moveTo>
                      <a:pt x="0" y="689483"/>
                    </a:moveTo>
                    <a:lnTo>
                      <a:pt x="246938" y="689483"/>
                    </a:lnTo>
                    <a:lnTo>
                      <a:pt x="246938" y="0"/>
                    </a:lnTo>
                    <a:lnTo>
                      <a:pt x="0" y="0"/>
                    </a:lnTo>
                    <a:lnTo>
                      <a:pt x="0" y="689483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4" name="object 100">
                <a:extLst>
                  <a:ext uri="{FF2B5EF4-FFF2-40B4-BE49-F238E27FC236}">
                    <a16:creationId xmlns:a16="http://schemas.microsoft.com/office/drawing/2014/main" id="{FE5573F5-2B42-497F-AA4E-75B5A24CA35C}"/>
                  </a:ext>
                </a:extLst>
              </p:cNvPr>
              <p:cNvSpPr/>
              <p:nvPr/>
            </p:nvSpPr>
            <p:spPr>
              <a:xfrm>
                <a:off x="6621145" y="1327873"/>
                <a:ext cx="95250" cy="68961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689610">
                    <a:moveTo>
                      <a:pt x="95072" y="0"/>
                    </a:moveTo>
                    <a:lnTo>
                      <a:pt x="0" y="0"/>
                    </a:lnTo>
                    <a:lnTo>
                      <a:pt x="0" y="689483"/>
                    </a:lnTo>
                    <a:lnTo>
                      <a:pt x="95072" y="689483"/>
                    </a:lnTo>
                    <a:lnTo>
                      <a:pt x="95072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5" name="object 101">
                <a:extLst>
                  <a:ext uri="{FF2B5EF4-FFF2-40B4-BE49-F238E27FC236}">
                    <a16:creationId xmlns:a16="http://schemas.microsoft.com/office/drawing/2014/main" id="{0E9DC968-D94C-47F9-9867-99A14B0B3A36}"/>
                  </a:ext>
                </a:extLst>
              </p:cNvPr>
              <p:cNvSpPr/>
              <p:nvPr/>
            </p:nvSpPr>
            <p:spPr>
              <a:xfrm>
                <a:off x="6716130" y="744066"/>
                <a:ext cx="304165" cy="1272540"/>
              </a:xfrm>
              <a:custGeom>
                <a:avLst/>
                <a:gdLst/>
                <a:ahLst/>
                <a:cxnLst/>
                <a:rect l="l" t="t" r="r" b="b"/>
                <a:pathLst>
                  <a:path w="304165" h="1272539">
                    <a:moveTo>
                      <a:pt x="303771" y="0"/>
                    </a:moveTo>
                    <a:lnTo>
                      <a:pt x="0" y="178866"/>
                    </a:lnTo>
                    <a:lnTo>
                      <a:pt x="0" y="1271968"/>
                    </a:lnTo>
                    <a:lnTo>
                      <a:pt x="303771" y="1271968"/>
                    </a:lnTo>
                    <a:lnTo>
                      <a:pt x="303771" y="0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6" name="object 102">
                <a:extLst>
                  <a:ext uri="{FF2B5EF4-FFF2-40B4-BE49-F238E27FC236}">
                    <a16:creationId xmlns:a16="http://schemas.microsoft.com/office/drawing/2014/main" id="{0A9EECE1-DCA6-4677-8A42-6805B6677220}"/>
                  </a:ext>
                </a:extLst>
              </p:cNvPr>
              <p:cNvSpPr/>
              <p:nvPr/>
            </p:nvSpPr>
            <p:spPr>
              <a:xfrm>
                <a:off x="6716509" y="744067"/>
                <a:ext cx="464820" cy="1272540"/>
              </a:xfrm>
              <a:custGeom>
                <a:avLst/>
                <a:gdLst/>
                <a:ahLst/>
                <a:cxnLst/>
                <a:rect l="l" t="t" r="r" b="b"/>
                <a:pathLst>
                  <a:path w="464820" h="1272539">
                    <a:moveTo>
                      <a:pt x="265074" y="849426"/>
                    </a:moveTo>
                    <a:lnTo>
                      <a:pt x="0" y="849426"/>
                    </a:lnTo>
                    <a:lnTo>
                      <a:pt x="0" y="864019"/>
                    </a:lnTo>
                    <a:lnTo>
                      <a:pt x="265074" y="864019"/>
                    </a:lnTo>
                    <a:lnTo>
                      <a:pt x="265074" y="849426"/>
                    </a:lnTo>
                    <a:close/>
                  </a:path>
                  <a:path w="464820" h="1272539">
                    <a:moveTo>
                      <a:pt x="265074" y="771969"/>
                    </a:moveTo>
                    <a:lnTo>
                      <a:pt x="0" y="771969"/>
                    </a:lnTo>
                    <a:lnTo>
                      <a:pt x="0" y="786561"/>
                    </a:lnTo>
                    <a:lnTo>
                      <a:pt x="265074" y="786561"/>
                    </a:lnTo>
                    <a:lnTo>
                      <a:pt x="265074" y="771969"/>
                    </a:lnTo>
                    <a:close/>
                  </a:path>
                  <a:path w="464820" h="1272539">
                    <a:moveTo>
                      <a:pt x="265074" y="694499"/>
                    </a:moveTo>
                    <a:lnTo>
                      <a:pt x="0" y="694499"/>
                    </a:lnTo>
                    <a:lnTo>
                      <a:pt x="0" y="709091"/>
                    </a:lnTo>
                    <a:lnTo>
                      <a:pt x="265074" y="709091"/>
                    </a:lnTo>
                    <a:lnTo>
                      <a:pt x="265074" y="694499"/>
                    </a:lnTo>
                    <a:close/>
                  </a:path>
                  <a:path w="464820" h="1272539">
                    <a:moveTo>
                      <a:pt x="265074" y="617042"/>
                    </a:moveTo>
                    <a:lnTo>
                      <a:pt x="0" y="617042"/>
                    </a:lnTo>
                    <a:lnTo>
                      <a:pt x="0" y="631634"/>
                    </a:lnTo>
                    <a:lnTo>
                      <a:pt x="265074" y="631634"/>
                    </a:lnTo>
                    <a:lnTo>
                      <a:pt x="265074" y="617042"/>
                    </a:lnTo>
                    <a:close/>
                  </a:path>
                  <a:path w="464820" h="1272539">
                    <a:moveTo>
                      <a:pt x="265074" y="539584"/>
                    </a:moveTo>
                    <a:lnTo>
                      <a:pt x="0" y="539584"/>
                    </a:lnTo>
                    <a:lnTo>
                      <a:pt x="0" y="554177"/>
                    </a:lnTo>
                    <a:lnTo>
                      <a:pt x="265074" y="554177"/>
                    </a:lnTo>
                    <a:lnTo>
                      <a:pt x="265074" y="539584"/>
                    </a:lnTo>
                    <a:close/>
                  </a:path>
                  <a:path w="464820" h="1272539">
                    <a:moveTo>
                      <a:pt x="265074" y="462127"/>
                    </a:moveTo>
                    <a:lnTo>
                      <a:pt x="0" y="462127"/>
                    </a:lnTo>
                    <a:lnTo>
                      <a:pt x="0" y="476719"/>
                    </a:lnTo>
                    <a:lnTo>
                      <a:pt x="265074" y="476719"/>
                    </a:lnTo>
                    <a:lnTo>
                      <a:pt x="265074" y="462127"/>
                    </a:lnTo>
                    <a:close/>
                  </a:path>
                  <a:path w="464820" h="1272539">
                    <a:moveTo>
                      <a:pt x="265074" y="384670"/>
                    </a:moveTo>
                    <a:lnTo>
                      <a:pt x="0" y="384670"/>
                    </a:lnTo>
                    <a:lnTo>
                      <a:pt x="0" y="399262"/>
                    </a:lnTo>
                    <a:lnTo>
                      <a:pt x="265074" y="399262"/>
                    </a:lnTo>
                    <a:lnTo>
                      <a:pt x="265074" y="384670"/>
                    </a:lnTo>
                    <a:close/>
                  </a:path>
                  <a:path w="464820" h="1272539">
                    <a:moveTo>
                      <a:pt x="265074" y="307225"/>
                    </a:moveTo>
                    <a:lnTo>
                      <a:pt x="0" y="307225"/>
                    </a:lnTo>
                    <a:lnTo>
                      <a:pt x="0" y="321805"/>
                    </a:lnTo>
                    <a:lnTo>
                      <a:pt x="265074" y="321805"/>
                    </a:lnTo>
                    <a:lnTo>
                      <a:pt x="265074" y="307225"/>
                    </a:lnTo>
                    <a:close/>
                  </a:path>
                  <a:path w="464820" h="1272539">
                    <a:moveTo>
                      <a:pt x="265074" y="229755"/>
                    </a:moveTo>
                    <a:lnTo>
                      <a:pt x="0" y="229755"/>
                    </a:lnTo>
                    <a:lnTo>
                      <a:pt x="0" y="244348"/>
                    </a:lnTo>
                    <a:lnTo>
                      <a:pt x="265074" y="244348"/>
                    </a:lnTo>
                    <a:lnTo>
                      <a:pt x="265074" y="229755"/>
                    </a:lnTo>
                    <a:close/>
                  </a:path>
                  <a:path w="464820" h="1272539">
                    <a:moveTo>
                      <a:pt x="464273" y="0"/>
                    </a:moveTo>
                    <a:lnTo>
                      <a:pt x="303390" y="0"/>
                    </a:lnTo>
                    <a:lnTo>
                      <a:pt x="303390" y="1271968"/>
                    </a:lnTo>
                    <a:lnTo>
                      <a:pt x="464273" y="1271968"/>
                    </a:lnTo>
                    <a:lnTo>
                      <a:pt x="464273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7" name="object 103">
                <a:extLst>
                  <a:ext uri="{FF2B5EF4-FFF2-40B4-BE49-F238E27FC236}">
                    <a16:creationId xmlns:a16="http://schemas.microsoft.com/office/drawing/2014/main" id="{2FED56D0-BD32-48B7-A559-1D51A55E2D0E}"/>
                  </a:ext>
                </a:extLst>
              </p:cNvPr>
              <p:cNvSpPr/>
              <p:nvPr/>
            </p:nvSpPr>
            <p:spPr>
              <a:xfrm>
                <a:off x="7100349" y="1283647"/>
                <a:ext cx="360680" cy="734060"/>
              </a:xfrm>
              <a:custGeom>
                <a:avLst/>
                <a:gdLst/>
                <a:ahLst/>
                <a:cxnLst/>
                <a:rect l="l" t="t" r="r" b="b"/>
                <a:pathLst>
                  <a:path w="360679" h="734060">
                    <a:moveTo>
                      <a:pt x="360629" y="0"/>
                    </a:moveTo>
                    <a:lnTo>
                      <a:pt x="189623" y="0"/>
                    </a:lnTo>
                    <a:lnTo>
                      <a:pt x="0" y="107822"/>
                    </a:lnTo>
                    <a:lnTo>
                      <a:pt x="0" y="733704"/>
                    </a:lnTo>
                    <a:lnTo>
                      <a:pt x="360629" y="733704"/>
                    </a:lnTo>
                    <a:lnTo>
                      <a:pt x="360629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8" name="object 104">
                <a:extLst>
                  <a:ext uri="{FF2B5EF4-FFF2-40B4-BE49-F238E27FC236}">
                    <a16:creationId xmlns:a16="http://schemas.microsoft.com/office/drawing/2014/main" id="{D8F8771B-5AF8-44AC-868D-85F2699F70F5}"/>
                  </a:ext>
                </a:extLst>
              </p:cNvPr>
              <p:cNvSpPr/>
              <p:nvPr/>
            </p:nvSpPr>
            <p:spPr>
              <a:xfrm>
                <a:off x="7289977" y="1283652"/>
                <a:ext cx="171450" cy="734060"/>
              </a:xfrm>
              <a:custGeom>
                <a:avLst/>
                <a:gdLst/>
                <a:ahLst/>
                <a:cxnLst/>
                <a:rect l="l" t="t" r="r" b="b"/>
                <a:pathLst>
                  <a:path w="171450" h="734060">
                    <a:moveTo>
                      <a:pt x="171005" y="0"/>
                    </a:moveTo>
                    <a:lnTo>
                      <a:pt x="0" y="0"/>
                    </a:lnTo>
                    <a:lnTo>
                      <a:pt x="0" y="733704"/>
                    </a:lnTo>
                    <a:lnTo>
                      <a:pt x="171005" y="733704"/>
                    </a:lnTo>
                    <a:lnTo>
                      <a:pt x="171005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39" name="object 105">
              <a:extLst>
                <a:ext uri="{FF2B5EF4-FFF2-40B4-BE49-F238E27FC236}">
                  <a16:creationId xmlns:a16="http://schemas.microsoft.com/office/drawing/2014/main" id="{3606B5AE-FB1B-4506-BFB6-625BA011198D}"/>
                </a:ext>
              </a:extLst>
            </p:cNvPr>
            <p:cNvGrpSpPr/>
            <p:nvPr userDrawn="1"/>
          </p:nvGrpSpPr>
          <p:grpSpPr>
            <a:xfrm>
              <a:off x="7268664" y="2539043"/>
              <a:ext cx="951865" cy="1130300"/>
              <a:chOff x="7268664" y="2539043"/>
              <a:chExt cx="951865" cy="1130300"/>
            </a:xfrm>
          </p:grpSpPr>
          <p:sp>
            <p:nvSpPr>
              <p:cNvPr id="140" name="object 106">
                <a:extLst>
                  <a:ext uri="{FF2B5EF4-FFF2-40B4-BE49-F238E27FC236}">
                    <a16:creationId xmlns:a16="http://schemas.microsoft.com/office/drawing/2014/main" id="{278ECF82-D9DB-40D0-BAC0-345C53C3A3E9}"/>
                  </a:ext>
                </a:extLst>
              </p:cNvPr>
              <p:cNvSpPr/>
              <p:nvPr/>
            </p:nvSpPr>
            <p:spPr>
              <a:xfrm>
                <a:off x="7694546" y="2539043"/>
                <a:ext cx="526415" cy="1130300"/>
              </a:xfrm>
              <a:custGeom>
                <a:avLst/>
                <a:gdLst/>
                <a:ahLst/>
                <a:cxnLst/>
                <a:rect l="l" t="t" r="r" b="b"/>
                <a:pathLst>
                  <a:path w="526415" h="1130300">
                    <a:moveTo>
                      <a:pt x="53949" y="0"/>
                    </a:moveTo>
                    <a:lnTo>
                      <a:pt x="37401" y="16548"/>
                    </a:lnTo>
                    <a:lnTo>
                      <a:pt x="115163" y="246519"/>
                    </a:lnTo>
                    <a:lnTo>
                      <a:pt x="165747" y="289585"/>
                    </a:lnTo>
                    <a:lnTo>
                      <a:pt x="164083" y="293649"/>
                    </a:lnTo>
                    <a:lnTo>
                      <a:pt x="163144" y="298107"/>
                    </a:lnTo>
                    <a:lnTo>
                      <a:pt x="163144" y="307594"/>
                    </a:lnTo>
                    <a:lnTo>
                      <a:pt x="164122" y="312191"/>
                    </a:lnTo>
                    <a:lnTo>
                      <a:pt x="165900" y="316369"/>
                    </a:lnTo>
                    <a:lnTo>
                      <a:pt x="0" y="558977"/>
                    </a:lnTo>
                    <a:lnTo>
                      <a:pt x="22364" y="565848"/>
                    </a:lnTo>
                    <a:lnTo>
                      <a:pt x="185762" y="392925"/>
                    </a:lnTo>
                    <a:lnTo>
                      <a:pt x="168948" y="1130109"/>
                    </a:lnTo>
                    <a:lnTo>
                      <a:pt x="234518" y="1130109"/>
                    </a:lnTo>
                    <a:lnTo>
                      <a:pt x="216331" y="332181"/>
                    </a:lnTo>
                    <a:lnTo>
                      <a:pt x="223596" y="327609"/>
                    </a:lnTo>
                    <a:lnTo>
                      <a:pt x="229044" y="320433"/>
                    </a:lnTo>
                    <a:lnTo>
                      <a:pt x="231368" y="311950"/>
                    </a:lnTo>
                    <a:lnTo>
                      <a:pt x="525805" y="311442"/>
                    </a:lnTo>
                    <a:lnTo>
                      <a:pt x="518807" y="289115"/>
                    </a:lnTo>
                    <a:lnTo>
                      <a:pt x="278968" y="251510"/>
                    </a:lnTo>
                    <a:lnTo>
                      <a:pt x="219455" y="275564"/>
                    </a:lnTo>
                    <a:lnTo>
                      <a:pt x="213525" y="270865"/>
                    </a:lnTo>
                    <a:lnTo>
                      <a:pt x="206044" y="268033"/>
                    </a:lnTo>
                    <a:lnTo>
                      <a:pt x="194703" y="268185"/>
                    </a:lnTo>
                    <a:lnTo>
                      <a:pt x="53949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41" name="object 107">
                <a:extLst>
                  <a:ext uri="{FF2B5EF4-FFF2-40B4-BE49-F238E27FC236}">
                    <a16:creationId xmlns:a16="http://schemas.microsoft.com/office/drawing/2014/main" id="{34243431-D6A6-4E12-9240-A2A37E2CA4A6}"/>
                  </a:ext>
                </a:extLst>
              </p:cNvPr>
              <p:cNvSpPr/>
              <p:nvPr/>
            </p:nvSpPr>
            <p:spPr>
              <a:xfrm>
                <a:off x="7268664" y="2539043"/>
                <a:ext cx="526415" cy="1130300"/>
              </a:xfrm>
              <a:custGeom>
                <a:avLst/>
                <a:gdLst/>
                <a:ahLst/>
                <a:cxnLst/>
                <a:rect l="l" t="t" r="r" b="b"/>
                <a:pathLst>
                  <a:path w="526415" h="1130300">
                    <a:moveTo>
                      <a:pt x="53949" y="0"/>
                    </a:moveTo>
                    <a:lnTo>
                      <a:pt x="37401" y="16548"/>
                    </a:lnTo>
                    <a:lnTo>
                      <a:pt x="115163" y="246519"/>
                    </a:lnTo>
                    <a:lnTo>
                      <a:pt x="165747" y="289585"/>
                    </a:lnTo>
                    <a:lnTo>
                      <a:pt x="164083" y="293649"/>
                    </a:lnTo>
                    <a:lnTo>
                      <a:pt x="163144" y="298107"/>
                    </a:lnTo>
                    <a:lnTo>
                      <a:pt x="163144" y="307594"/>
                    </a:lnTo>
                    <a:lnTo>
                      <a:pt x="164122" y="312191"/>
                    </a:lnTo>
                    <a:lnTo>
                      <a:pt x="165900" y="316369"/>
                    </a:lnTo>
                    <a:lnTo>
                      <a:pt x="0" y="558977"/>
                    </a:lnTo>
                    <a:lnTo>
                      <a:pt x="22364" y="565848"/>
                    </a:lnTo>
                    <a:lnTo>
                      <a:pt x="185762" y="392925"/>
                    </a:lnTo>
                    <a:lnTo>
                      <a:pt x="168948" y="1130109"/>
                    </a:lnTo>
                    <a:lnTo>
                      <a:pt x="234518" y="1130109"/>
                    </a:lnTo>
                    <a:lnTo>
                      <a:pt x="216331" y="332181"/>
                    </a:lnTo>
                    <a:lnTo>
                      <a:pt x="223596" y="327609"/>
                    </a:lnTo>
                    <a:lnTo>
                      <a:pt x="229044" y="320433"/>
                    </a:lnTo>
                    <a:lnTo>
                      <a:pt x="231368" y="311950"/>
                    </a:lnTo>
                    <a:lnTo>
                      <a:pt x="525805" y="311442"/>
                    </a:lnTo>
                    <a:lnTo>
                      <a:pt x="518807" y="289115"/>
                    </a:lnTo>
                    <a:lnTo>
                      <a:pt x="278968" y="251510"/>
                    </a:lnTo>
                    <a:lnTo>
                      <a:pt x="219455" y="275564"/>
                    </a:lnTo>
                    <a:lnTo>
                      <a:pt x="213525" y="270865"/>
                    </a:lnTo>
                    <a:lnTo>
                      <a:pt x="206044" y="268033"/>
                    </a:lnTo>
                    <a:lnTo>
                      <a:pt x="194703" y="268185"/>
                    </a:lnTo>
                    <a:lnTo>
                      <a:pt x="53949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pic>
          <p:nvPicPr>
            <p:cNvPr id="142" name="object 108">
              <a:extLst>
                <a:ext uri="{FF2B5EF4-FFF2-40B4-BE49-F238E27FC236}">
                  <a16:creationId xmlns:a16="http://schemas.microsoft.com/office/drawing/2014/main" id="{824AFCA4-32E1-402E-8E3A-1F73AC72FEA2}"/>
                </a:ext>
              </a:extLst>
            </p:cNvPr>
            <p:cNvPicPr/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3787005" y="2305843"/>
              <a:ext cx="187045" cy="105346"/>
            </a:xfrm>
            <a:prstGeom prst="rect">
              <a:avLst/>
            </a:prstGeom>
          </p:spPr>
        </p:pic>
        <p:pic>
          <p:nvPicPr>
            <p:cNvPr id="143" name="object 109">
              <a:extLst>
                <a:ext uri="{FF2B5EF4-FFF2-40B4-BE49-F238E27FC236}">
                  <a16:creationId xmlns:a16="http://schemas.microsoft.com/office/drawing/2014/main" id="{B0D6F119-4C69-49A1-A82C-4FB090E261FA}"/>
                </a:ext>
              </a:extLst>
            </p:cNvPr>
            <p:cNvPicPr/>
            <p:nvPr userDrawn="1"/>
          </p:nvPicPr>
          <p:blipFill>
            <a:blip r:embed="rId6" cstate="print"/>
            <a:stretch>
              <a:fillRect/>
            </a:stretch>
          </p:blipFill>
          <p:spPr>
            <a:xfrm>
              <a:off x="3585064" y="2477385"/>
              <a:ext cx="138417" cy="77381"/>
            </a:xfrm>
            <a:prstGeom prst="rect">
              <a:avLst/>
            </a:prstGeom>
          </p:spPr>
        </p:pic>
        <p:grpSp>
          <p:nvGrpSpPr>
            <p:cNvPr id="144" name="object 110">
              <a:extLst>
                <a:ext uri="{FF2B5EF4-FFF2-40B4-BE49-F238E27FC236}">
                  <a16:creationId xmlns:a16="http://schemas.microsoft.com/office/drawing/2014/main" id="{0D4CDCE5-EB77-4AAD-89B3-0DA8D9E3D6DA}"/>
                </a:ext>
              </a:extLst>
            </p:cNvPr>
            <p:cNvGrpSpPr/>
            <p:nvPr userDrawn="1"/>
          </p:nvGrpSpPr>
          <p:grpSpPr>
            <a:xfrm>
              <a:off x="7902064" y="1624633"/>
              <a:ext cx="739140" cy="393065"/>
              <a:chOff x="7902064" y="1624633"/>
              <a:chExt cx="739140" cy="393065"/>
            </a:xfrm>
          </p:grpSpPr>
          <p:sp>
            <p:nvSpPr>
              <p:cNvPr id="145" name="object 111">
                <a:extLst>
                  <a:ext uri="{FF2B5EF4-FFF2-40B4-BE49-F238E27FC236}">
                    <a16:creationId xmlns:a16="http://schemas.microsoft.com/office/drawing/2014/main" id="{2DFE9CBD-F64F-4394-BD01-AAC5DF80856C}"/>
                  </a:ext>
                </a:extLst>
              </p:cNvPr>
              <p:cNvSpPr/>
              <p:nvPr/>
            </p:nvSpPr>
            <p:spPr>
              <a:xfrm>
                <a:off x="7972983" y="1771256"/>
                <a:ext cx="668020" cy="184150"/>
              </a:xfrm>
              <a:custGeom>
                <a:avLst/>
                <a:gdLst/>
                <a:ahLst/>
                <a:cxnLst/>
                <a:rect l="l" t="t" r="r" b="b"/>
                <a:pathLst>
                  <a:path w="668020" h="184150">
                    <a:moveTo>
                      <a:pt x="667842" y="0"/>
                    </a:moveTo>
                    <a:lnTo>
                      <a:pt x="0" y="0"/>
                    </a:lnTo>
                    <a:lnTo>
                      <a:pt x="0" y="183654"/>
                    </a:lnTo>
                    <a:lnTo>
                      <a:pt x="667842" y="183654"/>
                    </a:lnTo>
                    <a:lnTo>
                      <a:pt x="667842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46" name="object 112">
                <a:extLst>
                  <a:ext uri="{FF2B5EF4-FFF2-40B4-BE49-F238E27FC236}">
                    <a16:creationId xmlns:a16="http://schemas.microsoft.com/office/drawing/2014/main" id="{68AC7316-A0DA-46AC-9073-E2211F9EFBE0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7902064" y="1771255"/>
                <a:ext cx="70916" cy="183654"/>
              </a:xfrm>
              <a:prstGeom prst="rect">
                <a:avLst/>
              </a:prstGeom>
            </p:spPr>
          </p:pic>
          <p:pic>
            <p:nvPicPr>
              <p:cNvPr id="147" name="object 113">
                <a:extLst>
                  <a:ext uri="{FF2B5EF4-FFF2-40B4-BE49-F238E27FC236}">
                    <a16:creationId xmlns:a16="http://schemas.microsoft.com/office/drawing/2014/main" id="{6643ACEC-5FB0-47A7-9811-4793CC07C426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8569906" y="1624638"/>
                <a:ext cx="70916" cy="146621"/>
              </a:xfrm>
              <a:prstGeom prst="rect">
                <a:avLst/>
              </a:prstGeom>
            </p:spPr>
          </p:pic>
          <p:sp>
            <p:nvSpPr>
              <p:cNvPr id="148" name="object 114">
                <a:extLst>
                  <a:ext uri="{FF2B5EF4-FFF2-40B4-BE49-F238E27FC236}">
                    <a16:creationId xmlns:a16="http://schemas.microsoft.com/office/drawing/2014/main" id="{A4C1153A-F5E7-4841-89DB-4137599D2224}"/>
                  </a:ext>
                </a:extLst>
              </p:cNvPr>
              <p:cNvSpPr/>
              <p:nvPr/>
            </p:nvSpPr>
            <p:spPr>
              <a:xfrm>
                <a:off x="8085988" y="1624634"/>
                <a:ext cx="484505" cy="146685"/>
              </a:xfrm>
              <a:custGeom>
                <a:avLst/>
                <a:gdLst/>
                <a:ahLst/>
                <a:cxnLst/>
                <a:rect l="l" t="t" r="r" b="b"/>
                <a:pathLst>
                  <a:path w="484504" h="146685">
                    <a:moveTo>
                      <a:pt x="483908" y="0"/>
                    </a:moveTo>
                    <a:lnTo>
                      <a:pt x="108470" y="0"/>
                    </a:lnTo>
                    <a:lnTo>
                      <a:pt x="0" y="146621"/>
                    </a:lnTo>
                    <a:lnTo>
                      <a:pt x="108470" y="146621"/>
                    </a:lnTo>
                    <a:lnTo>
                      <a:pt x="483908" y="146621"/>
                    </a:lnTo>
                    <a:lnTo>
                      <a:pt x="483908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49" name="object 115">
                <a:extLst>
                  <a:ext uri="{FF2B5EF4-FFF2-40B4-BE49-F238E27FC236}">
                    <a16:creationId xmlns:a16="http://schemas.microsoft.com/office/drawing/2014/main" id="{6C0E41AE-AB2D-4BFD-880F-69F7DD74642B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79556" y="1892466"/>
                <a:ext cx="124879" cy="124891"/>
              </a:xfrm>
              <a:prstGeom prst="rect">
                <a:avLst/>
              </a:prstGeom>
            </p:spPr>
          </p:pic>
          <p:pic>
            <p:nvPicPr>
              <p:cNvPr id="150" name="object 116">
                <a:extLst>
                  <a:ext uri="{FF2B5EF4-FFF2-40B4-BE49-F238E27FC236}">
                    <a16:creationId xmlns:a16="http://schemas.microsoft.com/office/drawing/2014/main" id="{AC31D2F1-B441-484E-98EA-5AFBC6569DA9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8009366" y="1892466"/>
                <a:ext cx="124879" cy="124891"/>
              </a:xfrm>
              <a:prstGeom prst="rect">
                <a:avLst/>
              </a:prstGeom>
            </p:spPr>
          </p:pic>
        </p:grpSp>
        <p:grpSp>
          <p:nvGrpSpPr>
            <p:cNvPr id="151" name="object 117">
              <a:extLst>
                <a:ext uri="{FF2B5EF4-FFF2-40B4-BE49-F238E27FC236}">
                  <a16:creationId xmlns:a16="http://schemas.microsoft.com/office/drawing/2014/main" id="{A40A9C24-B102-4DCE-8B62-BAE1EA08905F}"/>
                </a:ext>
              </a:extLst>
            </p:cNvPr>
            <p:cNvGrpSpPr/>
            <p:nvPr userDrawn="1"/>
          </p:nvGrpSpPr>
          <p:grpSpPr>
            <a:xfrm>
              <a:off x="8640813" y="1801097"/>
              <a:ext cx="382905" cy="99060"/>
              <a:chOff x="8640813" y="1801097"/>
              <a:chExt cx="382905" cy="99060"/>
            </a:xfrm>
          </p:grpSpPr>
          <p:pic>
            <p:nvPicPr>
              <p:cNvPr id="152" name="object 118">
                <a:extLst>
                  <a:ext uri="{FF2B5EF4-FFF2-40B4-BE49-F238E27FC236}">
                    <a16:creationId xmlns:a16="http://schemas.microsoft.com/office/drawing/2014/main" id="{BF155449-8BE4-4DD8-B44B-4F3E99669040}"/>
                  </a:ext>
                </a:extLst>
              </p:cNvPr>
              <p:cNvPicPr/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8878769" y="1801097"/>
                <a:ext cx="144767" cy="98983"/>
              </a:xfrm>
              <a:prstGeom prst="rect">
                <a:avLst/>
              </a:prstGeom>
            </p:spPr>
          </p:pic>
          <p:sp>
            <p:nvSpPr>
              <p:cNvPr id="153" name="object 119">
                <a:extLst>
                  <a:ext uri="{FF2B5EF4-FFF2-40B4-BE49-F238E27FC236}">
                    <a16:creationId xmlns:a16="http://schemas.microsoft.com/office/drawing/2014/main" id="{53C3E0E4-F4D3-487D-859F-E0C497283BDC}"/>
                  </a:ext>
                </a:extLst>
              </p:cNvPr>
              <p:cNvSpPr/>
              <p:nvPr/>
            </p:nvSpPr>
            <p:spPr>
              <a:xfrm>
                <a:off x="8640813" y="1833117"/>
                <a:ext cx="258445" cy="35560"/>
              </a:xfrm>
              <a:custGeom>
                <a:avLst/>
                <a:gdLst/>
                <a:ahLst/>
                <a:cxnLst/>
                <a:rect l="l" t="t" r="r" b="b"/>
                <a:pathLst>
                  <a:path w="258445" h="35560">
                    <a:moveTo>
                      <a:pt x="258127" y="0"/>
                    </a:moveTo>
                    <a:lnTo>
                      <a:pt x="0" y="0"/>
                    </a:lnTo>
                    <a:lnTo>
                      <a:pt x="0" y="34937"/>
                    </a:lnTo>
                    <a:lnTo>
                      <a:pt x="258127" y="34937"/>
                    </a:lnTo>
                    <a:lnTo>
                      <a:pt x="258127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54" name="object 120">
              <a:extLst>
                <a:ext uri="{FF2B5EF4-FFF2-40B4-BE49-F238E27FC236}">
                  <a16:creationId xmlns:a16="http://schemas.microsoft.com/office/drawing/2014/main" id="{5DABFAC4-D400-436C-B27C-F0E8A48237BF}"/>
                </a:ext>
              </a:extLst>
            </p:cNvPr>
            <p:cNvSpPr/>
            <p:nvPr userDrawn="1"/>
          </p:nvSpPr>
          <p:spPr>
            <a:xfrm>
              <a:off x="8414893" y="1624647"/>
              <a:ext cx="34925" cy="176530"/>
            </a:xfrm>
            <a:custGeom>
              <a:avLst/>
              <a:gdLst/>
              <a:ahLst/>
              <a:cxnLst/>
              <a:rect l="l" t="t" r="r" b="b"/>
              <a:pathLst>
                <a:path w="34925" h="176530">
                  <a:moveTo>
                    <a:pt x="34582" y="0"/>
                  </a:moveTo>
                  <a:lnTo>
                    <a:pt x="0" y="0"/>
                  </a:lnTo>
                  <a:lnTo>
                    <a:pt x="0" y="176453"/>
                  </a:lnTo>
                  <a:lnTo>
                    <a:pt x="34582" y="176453"/>
                  </a:lnTo>
                  <a:lnTo>
                    <a:pt x="34582" y="0"/>
                  </a:lnTo>
                  <a:close/>
                </a:path>
              </a:pathLst>
            </a:custGeom>
            <a:solidFill>
              <a:srgbClr val="009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155" name="object 121">
              <a:extLst>
                <a:ext uri="{FF2B5EF4-FFF2-40B4-BE49-F238E27FC236}">
                  <a16:creationId xmlns:a16="http://schemas.microsoft.com/office/drawing/2014/main" id="{A3241413-B61F-4A9F-9CCE-AF485DF6F2C5}"/>
                </a:ext>
              </a:extLst>
            </p:cNvPr>
            <p:cNvGrpSpPr/>
            <p:nvPr userDrawn="1"/>
          </p:nvGrpSpPr>
          <p:grpSpPr>
            <a:xfrm>
              <a:off x="9543389" y="1545831"/>
              <a:ext cx="1075055" cy="471805"/>
              <a:chOff x="9543389" y="1545831"/>
              <a:chExt cx="1075055" cy="471805"/>
            </a:xfrm>
          </p:grpSpPr>
          <p:sp>
            <p:nvSpPr>
              <p:cNvPr id="156" name="object 122">
                <a:extLst>
                  <a:ext uri="{FF2B5EF4-FFF2-40B4-BE49-F238E27FC236}">
                    <a16:creationId xmlns:a16="http://schemas.microsoft.com/office/drawing/2014/main" id="{1895095C-DD75-4F3B-80FC-740BFD84B3DE}"/>
                  </a:ext>
                </a:extLst>
              </p:cNvPr>
              <p:cNvSpPr/>
              <p:nvPr/>
            </p:nvSpPr>
            <p:spPr>
              <a:xfrm>
                <a:off x="9543389" y="1545831"/>
                <a:ext cx="927735" cy="407034"/>
              </a:xfrm>
              <a:custGeom>
                <a:avLst/>
                <a:gdLst/>
                <a:ahLst/>
                <a:cxnLst/>
                <a:rect l="l" t="t" r="r" b="b"/>
                <a:pathLst>
                  <a:path w="927734" h="407035">
                    <a:moveTo>
                      <a:pt x="0" y="406984"/>
                    </a:moveTo>
                    <a:lnTo>
                      <a:pt x="927684" y="406984"/>
                    </a:lnTo>
                    <a:lnTo>
                      <a:pt x="927684" y="0"/>
                    </a:lnTo>
                    <a:lnTo>
                      <a:pt x="0" y="0"/>
                    </a:lnTo>
                    <a:lnTo>
                      <a:pt x="0" y="406984"/>
                    </a:lnTo>
                    <a:close/>
                  </a:path>
                </a:pathLst>
              </a:custGeom>
              <a:solidFill>
                <a:srgbClr val="CCE9F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7" name="object 123">
                <a:extLst>
                  <a:ext uri="{FF2B5EF4-FFF2-40B4-BE49-F238E27FC236}">
                    <a16:creationId xmlns:a16="http://schemas.microsoft.com/office/drawing/2014/main" id="{87F19EA2-80E7-4774-B332-EEC06FA0B0EB}"/>
                  </a:ext>
                </a:extLst>
              </p:cNvPr>
              <p:cNvSpPr/>
              <p:nvPr/>
            </p:nvSpPr>
            <p:spPr>
              <a:xfrm>
                <a:off x="10471073" y="1545831"/>
                <a:ext cx="147320" cy="407034"/>
              </a:xfrm>
              <a:custGeom>
                <a:avLst/>
                <a:gdLst/>
                <a:ahLst/>
                <a:cxnLst/>
                <a:rect l="l" t="t" r="r" b="b"/>
                <a:pathLst>
                  <a:path w="147320" h="407035">
                    <a:moveTo>
                      <a:pt x="0" y="406984"/>
                    </a:moveTo>
                    <a:lnTo>
                      <a:pt x="147205" y="406984"/>
                    </a:lnTo>
                    <a:lnTo>
                      <a:pt x="147205" y="0"/>
                    </a:lnTo>
                    <a:lnTo>
                      <a:pt x="0" y="0"/>
                    </a:lnTo>
                    <a:lnTo>
                      <a:pt x="0" y="406984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8" name="object 124">
                <a:extLst>
                  <a:ext uri="{FF2B5EF4-FFF2-40B4-BE49-F238E27FC236}">
                    <a16:creationId xmlns:a16="http://schemas.microsoft.com/office/drawing/2014/main" id="{221631E7-50F6-4CBC-810E-D9828C0CED96}"/>
                  </a:ext>
                </a:extLst>
              </p:cNvPr>
              <p:cNvSpPr/>
              <p:nvPr/>
            </p:nvSpPr>
            <p:spPr>
              <a:xfrm>
                <a:off x="9543389" y="1952815"/>
                <a:ext cx="1075055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1075054" h="64769">
                    <a:moveTo>
                      <a:pt x="1074889" y="0"/>
                    </a:moveTo>
                    <a:lnTo>
                      <a:pt x="0" y="0"/>
                    </a:lnTo>
                    <a:lnTo>
                      <a:pt x="0" y="64541"/>
                    </a:lnTo>
                    <a:lnTo>
                      <a:pt x="1074889" y="64541"/>
                    </a:lnTo>
                    <a:lnTo>
                      <a:pt x="1074889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9" name="object 125">
                <a:extLst>
                  <a:ext uri="{FF2B5EF4-FFF2-40B4-BE49-F238E27FC236}">
                    <a16:creationId xmlns:a16="http://schemas.microsoft.com/office/drawing/2014/main" id="{22570873-182D-4C27-9A53-105C91778083}"/>
                  </a:ext>
                </a:extLst>
              </p:cNvPr>
              <p:cNvSpPr/>
              <p:nvPr/>
            </p:nvSpPr>
            <p:spPr>
              <a:xfrm>
                <a:off x="9635338" y="1545831"/>
                <a:ext cx="709930" cy="407034"/>
              </a:xfrm>
              <a:custGeom>
                <a:avLst/>
                <a:gdLst/>
                <a:ahLst/>
                <a:cxnLst/>
                <a:rect l="l" t="t" r="r" b="b"/>
                <a:pathLst>
                  <a:path w="709929" h="407035">
                    <a:moveTo>
                      <a:pt x="15252" y="0"/>
                    </a:moveTo>
                    <a:lnTo>
                      <a:pt x="0" y="0"/>
                    </a:lnTo>
                    <a:lnTo>
                      <a:pt x="0" y="406971"/>
                    </a:lnTo>
                    <a:lnTo>
                      <a:pt x="15252" y="406971"/>
                    </a:lnTo>
                    <a:lnTo>
                      <a:pt x="15252" y="0"/>
                    </a:lnTo>
                    <a:close/>
                  </a:path>
                  <a:path w="709929" h="407035">
                    <a:moveTo>
                      <a:pt x="154127" y="0"/>
                    </a:moveTo>
                    <a:lnTo>
                      <a:pt x="138861" y="0"/>
                    </a:lnTo>
                    <a:lnTo>
                      <a:pt x="138861" y="406971"/>
                    </a:lnTo>
                    <a:lnTo>
                      <a:pt x="154127" y="406971"/>
                    </a:lnTo>
                    <a:lnTo>
                      <a:pt x="154127" y="0"/>
                    </a:lnTo>
                    <a:close/>
                  </a:path>
                  <a:path w="709929" h="407035">
                    <a:moveTo>
                      <a:pt x="292989" y="0"/>
                    </a:moveTo>
                    <a:lnTo>
                      <a:pt x="277736" y="0"/>
                    </a:lnTo>
                    <a:lnTo>
                      <a:pt x="277736" y="406971"/>
                    </a:lnTo>
                    <a:lnTo>
                      <a:pt x="292989" y="406971"/>
                    </a:lnTo>
                    <a:lnTo>
                      <a:pt x="292989" y="0"/>
                    </a:lnTo>
                    <a:close/>
                  </a:path>
                  <a:path w="709929" h="407035">
                    <a:moveTo>
                      <a:pt x="431850" y="0"/>
                    </a:moveTo>
                    <a:lnTo>
                      <a:pt x="416598" y="0"/>
                    </a:lnTo>
                    <a:lnTo>
                      <a:pt x="416598" y="406971"/>
                    </a:lnTo>
                    <a:lnTo>
                      <a:pt x="431850" y="406971"/>
                    </a:lnTo>
                    <a:lnTo>
                      <a:pt x="431850" y="0"/>
                    </a:lnTo>
                    <a:close/>
                  </a:path>
                  <a:path w="709929" h="407035">
                    <a:moveTo>
                      <a:pt x="570712" y="0"/>
                    </a:moveTo>
                    <a:lnTo>
                      <a:pt x="555459" y="0"/>
                    </a:lnTo>
                    <a:lnTo>
                      <a:pt x="555459" y="406971"/>
                    </a:lnTo>
                    <a:lnTo>
                      <a:pt x="570712" y="406971"/>
                    </a:lnTo>
                    <a:lnTo>
                      <a:pt x="570712" y="0"/>
                    </a:lnTo>
                    <a:close/>
                  </a:path>
                  <a:path w="709929" h="407035">
                    <a:moveTo>
                      <a:pt x="709587" y="0"/>
                    </a:moveTo>
                    <a:lnTo>
                      <a:pt x="694334" y="0"/>
                    </a:lnTo>
                    <a:lnTo>
                      <a:pt x="694334" y="406971"/>
                    </a:lnTo>
                    <a:lnTo>
                      <a:pt x="709587" y="406971"/>
                    </a:lnTo>
                    <a:lnTo>
                      <a:pt x="709587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60" name="object 126">
              <a:extLst>
                <a:ext uri="{FF2B5EF4-FFF2-40B4-BE49-F238E27FC236}">
                  <a16:creationId xmlns:a16="http://schemas.microsoft.com/office/drawing/2014/main" id="{6F1BFB06-EECD-40C1-8162-630FDBF108CC}"/>
                </a:ext>
              </a:extLst>
            </p:cNvPr>
            <p:cNvGrpSpPr/>
            <p:nvPr userDrawn="1"/>
          </p:nvGrpSpPr>
          <p:grpSpPr>
            <a:xfrm>
              <a:off x="6559265" y="2445632"/>
              <a:ext cx="601345" cy="398145"/>
              <a:chOff x="6559265" y="2445632"/>
              <a:chExt cx="601345" cy="398145"/>
            </a:xfrm>
          </p:grpSpPr>
          <p:pic>
            <p:nvPicPr>
              <p:cNvPr id="161" name="object 127">
                <a:extLst>
                  <a:ext uri="{FF2B5EF4-FFF2-40B4-BE49-F238E27FC236}">
                    <a16:creationId xmlns:a16="http://schemas.microsoft.com/office/drawing/2014/main" id="{47D3C3C7-BE52-4FB8-B5E4-7B7191CC9792}"/>
                  </a:ext>
                </a:extLst>
              </p:cNvPr>
              <p:cNvPicPr/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6735598" y="2445632"/>
                <a:ext cx="189774" cy="314514"/>
              </a:xfrm>
              <a:prstGeom prst="rect">
                <a:avLst/>
              </a:prstGeom>
            </p:spPr>
          </p:pic>
          <p:sp>
            <p:nvSpPr>
              <p:cNvPr id="162" name="object 128">
                <a:extLst>
                  <a:ext uri="{FF2B5EF4-FFF2-40B4-BE49-F238E27FC236}">
                    <a16:creationId xmlns:a16="http://schemas.microsoft.com/office/drawing/2014/main" id="{EC154FAE-C8AC-44CA-BDEB-78455404EA2E}"/>
                  </a:ext>
                </a:extLst>
              </p:cNvPr>
              <p:cNvSpPr/>
              <p:nvPr/>
            </p:nvSpPr>
            <p:spPr>
              <a:xfrm>
                <a:off x="6727317" y="2560015"/>
                <a:ext cx="270510" cy="17145"/>
              </a:xfrm>
              <a:custGeom>
                <a:avLst/>
                <a:gdLst/>
                <a:ahLst/>
                <a:cxnLst/>
                <a:rect l="l" t="t" r="r" b="b"/>
                <a:pathLst>
                  <a:path w="270509" h="17144">
                    <a:moveTo>
                      <a:pt x="269925" y="0"/>
                    </a:moveTo>
                    <a:lnTo>
                      <a:pt x="0" y="0"/>
                    </a:lnTo>
                    <a:lnTo>
                      <a:pt x="0" y="16814"/>
                    </a:lnTo>
                    <a:lnTo>
                      <a:pt x="269925" y="16814"/>
                    </a:lnTo>
                    <a:lnTo>
                      <a:pt x="269925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63" name="object 129">
                <a:extLst>
                  <a:ext uri="{FF2B5EF4-FFF2-40B4-BE49-F238E27FC236}">
                    <a16:creationId xmlns:a16="http://schemas.microsoft.com/office/drawing/2014/main" id="{2C13ED43-2C2D-4764-8C03-89B94014E4ED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6931746" y="2614855"/>
                <a:ext cx="228371" cy="228396"/>
              </a:xfrm>
              <a:prstGeom prst="rect">
                <a:avLst/>
              </a:prstGeom>
            </p:spPr>
          </p:pic>
          <p:pic>
            <p:nvPicPr>
              <p:cNvPr id="164" name="object 130">
                <a:extLst>
                  <a:ext uri="{FF2B5EF4-FFF2-40B4-BE49-F238E27FC236}">
                    <a16:creationId xmlns:a16="http://schemas.microsoft.com/office/drawing/2014/main" id="{1567FBC8-C390-443D-BC51-47AE643DEC59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6559265" y="2614855"/>
                <a:ext cx="228396" cy="228396"/>
              </a:xfrm>
              <a:prstGeom prst="rect">
                <a:avLst/>
              </a:prstGeom>
            </p:spPr>
          </p:pic>
          <p:sp>
            <p:nvSpPr>
              <p:cNvPr id="165" name="object 131">
                <a:extLst>
                  <a:ext uri="{FF2B5EF4-FFF2-40B4-BE49-F238E27FC236}">
                    <a16:creationId xmlns:a16="http://schemas.microsoft.com/office/drawing/2014/main" id="{6DCADE32-3D64-4E71-B025-832D45FA32FA}"/>
                  </a:ext>
                </a:extLst>
              </p:cNvPr>
              <p:cNvSpPr/>
              <p:nvPr/>
            </p:nvSpPr>
            <p:spPr>
              <a:xfrm>
                <a:off x="6953868" y="2459264"/>
                <a:ext cx="100330" cy="272415"/>
              </a:xfrm>
              <a:custGeom>
                <a:avLst/>
                <a:gdLst/>
                <a:ahLst/>
                <a:cxnLst/>
                <a:rect l="l" t="t" r="r" b="b"/>
                <a:pathLst>
                  <a:path w="100329" h="272414">
                    <a:moveTo>
                      <a:pt x="16040" y="0"/>
                    </a:moveTo>
                    <a:lnTo>
                      <a:pt x="0" y="5029"/>
                    </a:lnTo>
                    <a:lnTo>
                      <a:pt x="84048" y="272313"/>
                    </a:lnTo>
                    <a:lnTo>
                      <a:pt x="100088" y="267271"/>
                    </a:lnTo>
                    <a:lnTo>
                      <a:pt x="16040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66" name="object 132">
                <a:extLst>
                  <a:ext uri="{FF2B5EF4-FFF2-40B4-BE49-F238E27FC236}">
                    <a16:creationId xmlns:a16="http://schemas.microsoft.com/office/drawing/2014/main" id="{5A14AB00-7A99-4E9E-A177-588262E8C91B}"/>
                  </a:ext>
                </a:extLst>
              </p:cNvPr>
              <p:cNvPicPr/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6677506" y="2513314"/>
                <a:ext cx="174447" cy="222046"/>
              </a:xfrm>
              <a:prstGeom prst="rect">
                <a:avLst/>
              </a:prstGeom>
            </p:spPr>
          </p:pic>
          <p:sp>
            <p:nvSpPr>
              <p:cNvPr id="167" name="object 133">
                <a:extLst>
                  <a:ext uri="{FF2B5EF4-FFF2-40B4-BE49-F238E27FC236}">
                    <a16:creationId xmlns:a16="http://schemas.microsoft.com/office/drawing/2014/main" id="{956BA87F-8BED-46B4-8B3C-F994764E5324}"/>
                  </a:ext>
                </a:extLst>
              </p:cNvPr>
              <p:cNvSpPr/>
              <p:nvPr/>
            </p:nvSpPr>
            <p:spPr>
              <a:xfrm>
                <a:off x="6661455" y="2453385"/>
                <a:ext cx="337185" cy="286385"/>
              </a:xfrm>
              <a:custGeom>
                <a:avLst/>
                <a:gdLst/>
                <a:ahLst/>
                <a:cxnLst/>
                <a:rect l="l" t="t" r="r" b="b"/>
                <a:pathLst>
                  <a:path w="337184" h="286385">
                    <a:moveTo>
                      <a:pt x="296049" y="119189"/>
                    </a:moveTo>
                    <a:lnTo>
                      <a:pt x="281292" y="111137"/>
                    </a:lnTo>
                    <a:lnTo>
                      <a:pt x="195313" y="268960"/>
                    </a:lnTo>
                    <a:lnTo>
                      <a:pt x="24003" y="268960"/>
                    </a:lnTo>
                    <a:lnTo>
                      <a:pt x="78867" y="118033"/>
                    </a:lnTo>
                    <a:lnTo>
                      <a:pt x="63068" y="112293"/>
                    </a:lnTo>
                    <a:lnTo>
                      <a:pt x="0" y="285762"/>
                    </a:lnTo>
                    <a:lnTo>
                      <a:pt x="205295" y="285762"/>
                    </a:lnTo>
                    <a:lnTo>
                      <a:pt x="296049" y="119189"/>
                    </a:lnTo>
                    <a:close/>
                  </a:path>
                  <a:path w="337184" h="286385">
                    <a:moveTo>
                      <a:pt x="336880" y="0"/>
                    </a:moveTo>
                    <a:lnTo>
                      <a:pt x="271983" y="0"/>
                    </a:lnTo>
                    <a:lnTo>
                      <a:pt x="259372" y="2552"/>
                    </a:lnTo>
                    <a:lnTo>
                      <a:pt x="249059" y="9499"/>
                    </a:lnTo>
                    <a:lnTo>
                      <a:pt x="242112" y="19812"/>
                    </a:lnTo>
                    <a:lnTo>
                      <a:pt x="239560" y="32423"/>
                    </a:lnTo>
                    <a:lnTo>
                      <a:pt x="239560" y="37846"/>
                    </a:lnTo>
                    <a:lnTo>
                      <a:pt x="256374" y="37846"/>
                    </a:lnTo>
                    <a:lnTo>
                      <a:pt x="256374" y="23812"/>
                    </a:lnTo>
                    <a:lnTo>
                      <a:pt x="263372" y="16814"/>
                    </a:lnTo>
                    <a:lnTo>
                      <a:pt x="336880" y="16814"/>
                    </a:lnTo>
                    <a:lnTo>
                      <a:pt x="336880" y="0"/>
                    </a:lnTo>
                    <a:close/>
                  </a:path>
                </a:pathLst>
              </a:custGeom>
              <a:solidFill>
                <a:srgbClr val="0094D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8" name="object 134">
                <a:extLst>
                  <a:ext uri="{FF2B5EF4-FFF2-40B4-BE49-F238E27FC236}">
                    <a16:creationId xmlns:a16="http://schemas.microsoft.com/office/drawing/2014/main" id="{907658A7-B4D0-4D1D-B0D8-986A726D53B0}"/>
                  </a:ext>
                </a:extLst>
              </p:cNvPr>
              <p:cNvSpPr/>
              <p:nvPr/>
            </p:nvSpPr>
            <p:spPr>
              <a:xfrm>
                <a:off x="6825583" y="2758738"/>
                <a:ext cx="66040" cy="37465"/>
              </a:xfrm>
              <a:custGeom>
                <a:avLst/>
                <a:gdLst/>
                <a:ahLst/>
                <a:cxnLst/>
                <a:rect l="l" t="t" r="r" b="b"/>
                <a:pathLst>
                  <a:path w="66040" h="37464">
                    <a:moveTo>
                      <a:pt x="11150" y="0"/>
                    </a:moveTo>
                    <a:lnTo>
                      <a:pt x="317" y="8178"/>
                    </a:lnTo>
                    <a:lnTo>
                      <a:pt x="0" y="20472"/>
                    </a:lnTo>
                    <a:lnTo>
                      <a:pt x="65938" y="37452"/>
                    </a:lnTo>
                    <a:lnTo>
                      <a:pt x="35906" y="6805"/>
                    </a:lnTo>
                    <a:lnTo>
                      <a:pt x="11150" y="0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69" name="object 135">
              <a:extLst>
                <a:ext uri="{FF2B5EF4-FFF2-40B4-BE49-F238E27FC236}">
                  <a16:creationId xmlns:a16="http://schemas.microsoft.com/office/drawing/2014/main" id="{04AB54C4-3D61-4512-9ECE-5EDE6985A365}"/>
                </a:ext>
              </a:extLst>
            </p:cNvPr>
            <p:cNvGrpSpPr/>
            <p:nvPr userDrawn="1"/>
          </p:nvGrpSpPr>
          <p:grpSpPr>
            <a:xfrm>
              <a:off x="6680188" y="2159640"/>
              <a:ext cx="256540" cy="603885"/>
              <a:chOff x="6680188" y="2159640"/>
              <a:chExt cx="256540" cy="603885"/>
            </a:xfrm>
          </p:grpSpPr>
          <p:sp>
            <p:nvSpPr>
              <p:cNvPr id="170" name="object 136">
                <a:extLst>
                  <a:ext uri="{FF2B5EF4-FFF2-40B4-BE49-F238E27FC236}">
                    <a16:creationId xmlns:a16="http://schemas.microsoft.com/office/drawing/2014/main" id="{B15B3323-2347-452B-8D30-E1092F7E6603}"/>
                  </a:ext>
                </a:extLst>
              </p:cNvPr>
              <p:cNvSpPr/>
              <p:nvPr/>
            </p:nvSpPr>
            <p:spPr>
              <a:xfrm>
                <a:off x="6680187" y="2252878"/>
                <a:ext cx="217170" cy="245745"/>
              </a:xfrm>
              <a:custGeom>
                <a:avLst/>
                <a:gdLst/>
                <a:ahLst/>
                <a:cxnLst/>
                <a:rect l="l" t="t" r="r" b="b"/>
                <a:pathLst>
                  <a:path w="217170" h="245744">
                    <a:moveTo>
                      <a:pt x="216890" y="193052"/>
                    </a:moveTo>
                    <a:lnTo>
                      <a:pt x="204939" y="183311"/>
                    </a:lnTo>
                    <a:lnTo>
                      <a:pt x="176796" y="162217"/>
                    </a:lnTo>
                    <a:lnTo>
                      <a:pt x="156933" y="149923"/>
                    </a:lnTo>
                    <a:lnTo>
                      <a:pt x="182511" y="56845"/>
                    </a:lnTo>
                    <a:lnTo>
                      <a:pt x="193408" y="7505"/>
                    </a:lnTo>
                    <a:lnTo>
                      <a:pt x="176720" y="0"/>
                    </a:lnTo>
                    <a:lnTo>
                      <a:pt x="146050" y="19113"/>
                    </a:lnTo>
                    <a:lnTo>
                      <a:pt x="77355" y="65227"/>
                    </a:lnTo>
                    <a:lnTo>
                      <a:pt x="39243" y="104140"/>
                    </a:lnTo>
                    <a:lnTo>
                      <a:pt x="18021" y="157048"/>
                    </a:lnTo>
                    <a:lnTo>
                      <a:pt x="0" y="245160"/>
                    </a:lnTo>
                    <a:lnTo>
                      <a:pt x="130784" y="245160"/>
                    </a:lnTo>
                    <a:lnTo>
                      <a:pt x="145770" y="190576"/>
                    </a:lnTo>
                    <a:lnTo>
                      <a:pt x="211848" y="205879"/>
                    </a:lnTo>
                    <a:lnTo>
                      <a:pt x="216890" y="193052"/>
                    </a:lnTo>
                    <a:close/>
                  </a:path>
                </a:pathLst>
              </a:custGeom>
              <a:solidFill>
                <a:srgbClr val="034DA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1" name="object 137">
                <a:extLst>
                  <a:ext uri="{FF2B5EF4-FFF2-40B4-BE49-F238E27FC236}">
                    <a16:creationId xmlns:a16="http://schemas.microsoft.com/office/drawing/2014/main" id="{01466FBA-61A9-4E5D-BEC1-27872CAB4C2D}"/>
                  </a:ext>
                </a:extLst>
              </p:cNvPr>
              <p:cNvSpPr/>
              <p:nvPr/>
            </p:nvSpPr>
            <p:spPr>
              <a:xfrm>
                <a:off x="6843699" y="2165540"/>
                <a:ext cx="87630" cy="308610"/>
              </a:xfrm>
              <a:custGeom>
                <a:avLst/>
                <a:gdLst/>
                <a:ahLst/>
                <a:cxnLst/>
                <a:rect l="l" t="t" r="r" b="b"/>
                <a:pathLst>
                  <a:path w="87629" h="308610">
                    <a:moveTo>
                      <a:pt x="85699" y="61379"/>
                    </a:moveTo>
                    <a:lnTo>
                      <a:pt x="83972" y="35001"/>
                    </a:lnTo>
                    <a:lnTo>
                      <a:pt x="72161" y="13792"/>
                    </a:lnTo>
                    <a:lnTo>
                      <a:pt x="54673" y="1358"/>
                    </a:lnTo>
                    <a:lnTo>
                      <a:pt x="34607" y="0"/>
                    </a:lnTo>
                    <a:lnTo>
                      <a:pt x="15011" y="12001"/>
                    </a:lnTo>
                    <a:lnTo>
                      <a:pt x="0" y="47675"/>
                    </a:lnTo>
                    <a:lnTo>
                      <a:pt x="533" y="57061"/>
                    </a:lnTo>
                    <a:lnTo>
                      <a:pt x="14274" y="92722"/>
                    </a:lnTo>
                    <a:lnTo>
                      <a:pt x="45859" y="113195"/>
                    </a:lnTo>
                    <a:lnTo>
                      <a:pt x="63423" y="105321"/>
                    </a:lnTo>
                    <a:lnTo>
                      <a:pt x="77774" y="86436"/>
                    </a:lnTo>
                    <a:lnTo>
                      <a:pt x="85699" y="61379"/>
                    </a:lnTo>
                    <a:close/>
                  </a:path>
                  <a:path w="87629" h="308610">
                    <a:moveTo>
                      <a:pt x="87096" y="289928"/>
                    </a:moveTo>
                    <a:lnTo>
                      <a:pt x="81826" y="283400"/>
                    </a:lnTo>
                    <a:lnTo>
                      <a:pt x="52438" y="279908"/>
                    </a:lnTo>
                    <a:lnTo>
                      <a:pt x="49161" y="281660"/>
                    </a:lnTo>
                    <a:lnTo>
                      <a:pt x="45618" y="288607"/>
                    </a:lnTo>
                    <a:lnTo>
                      <a:pt x="47091" y="293408"/>
                    </a:lnTo>
                    <a:lnTo>
                      <a:pt x="67627" y="304660"/>
                    </a:lnTo>
                    <a:lnTo>
                      <a:pt x="74739" y="308559"/>
                    </a:lnTo>
                    <a:lnTo>
                      <a:pt x="83616" y="304609"/>
                    </a:lnTo>
                    <a:lnTo>
                      <a:pt x="87096" y="289928"/>
                    </a:lnTo>
                    <a:close/>
                  </a:path>
                </a:pathLst>
              </a:custGeom>
              <a:solidFill>
                <a:srgbClr val="F0F1F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2" name="object 138">
                <a:extLst>
                  <a:ext uri="{FF2B5EF4-FFF2-40B4-BE49-F238E27FC236}">
                    <a16:creationId xmlns:a16="http://schemas.microsoft.com/office/drawing/2014/main" id="{2BC3DB8A-83ED-4B9B-A8D7-140ADFB70163}"/>
                  </a:ext>
                </a:extLst>
              </p:cNvPr>
              <p:cNvSpPr/>
              <p:nvPr/>
            </p:nvSpPr>
            <p:spPr>
              <a:xfrm>
                <a:off x="6698268" y="2498036"/>
                <a:ext cx="185420" cy="265430"/>
              </a:xfrm>
              <a:custGeom>
                <a:avLst/>
                <a:gdLst/>
                <a:ahLst/>
                <a:cxnLst/>
                <a:rect l="l" t="t" r="r" b="b"/>
                <a:pathLst>
                  <a:path w="185420" h="265430">
                    <a:moveTo>
                      <a:pt x="112712" y="0"/>
                    </a:moveTo>
                    <a:lnTo>
                      <a:pt x="0" y="0"/>
                    </a:lnTo>
                    <a:lnTo>
                      <a:pt x="6112" y="36776"/>
                    </a:lnTo>
                    <a:lnTo>
                      <a:pt x="23088" y="60328"/>
                    </a:lnTo>
                    <a:lnTo>
                      <a:pt x="64372" y="80817"/>
                    </a:lnTo>
                    <a:lnTo>
                      <a:pt x="143408" y="108407"/>
                    </a:lnTo>
                    <a:lnTo>
                      <a:pt x="118602" y="130510"/>
                    </a:lnTo>
                    <a:lnTo>
                      <a:pt x="109842" y="153743"/>
                    </a:lnTo>
                    <a:lnTo>
                      <a:pt x="116683" y="192381"/>
                    </a:lnTo>
                    <a:lnTo>
                      <a:pt x="138684" y="260705"/>
                    </a:lnTo>
                    <a:lnTo>
                      <a:pt x="158534" y="264871"/>
                    </a:lnTo>
                    <a:lnTo>
                      <a:pt x="185343" y="86512"/>
                    </a:lnTo>
                    <a:lnTo>
                      <a:pt x="112712" y="0"/>
                    </a:lnTo>
                    <a:close/>
                  </a:path>
                </a:pathLst>
              </a:custGeom>
              <a:solidFill>
                <a:srgbClr val="7FC9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73" name="object 139">
                <a:extLst>
                  <a:ext uri="{FF2B5EF4-FFF2-40B4-BE49-F238E27FC236}">
                    <a16:creationId xmlns:a16="http://schemas.microsoft.com/office/drawing/2014/main" id="{76EA6B0F-8662-47D2-B66D-3685F770E160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6834438" y="2159640"/>
                <a:ext cx="101714" cy="94127"/>
              </a:xfrm>
              <a:prstGeom prst="rect">
                <a:avLst/>
              </a:prstGeom>
            </p:spPr>
          </p:pic>
        </p:grpSp>
        <p:sp>
          <p:nvSpPr>
            <p:cNvPr id="174" name="object 140">
              <a:extLst>
                <a:ext uri="{FF2B5EF4-FFF2-40B4-BE49-F238E27FC236}">
                  <a16:creationId xmlns:a16="http://schemas.microsoft.com/office/drawing/2014/main" id="{7CFA9F30-F8FA-424D-981E-A514763676B0}"/>
                </a:ext>
              </a:extLst>
            </p:cNvPr>
            <p:cNvSpPr/>
            <p:nvPr userDrawn="1"/>
          </p:nvSpPr>
          <p:spPr>
            <a:xfrm>
              <a:off x="5282562" y="2120170"/>
              <a:ext cx="336550" cy="723265"/>
            </a:xfrm>
            <a:custGeom>
              <a:avLst/>
              <a:gdLst/>
              <a:ahLst/>
              <a:cxnLst/>
              <a:rect l="l" t="t" r="r" b="b"/>
              <a:pathLst>
                <a:path w="336550" h="723264">
                  <a:moveTo>
                    <a:pt x="34518" y="0"/>
                  </a:moveTo>
                  <a:lnTo>
                    <a:pt x="23926" y="10579"/>
                  </a:lnTo>
                  <a:lnTo>
                    <a:pt x="73685" y="157721"/>
                  </a:lnTo>
                  <a:lnTo>
                    <a:pt x="106057" y="185280"/>
                  </a:lnTo>
                  <a:lnTo>
                    <a:pt x="104978" y="187883"/>
                  </a:lnTo>
                  <a:lnTo>
                    <a:pt x="104381" y="190728"/>
                  </a:lnTo>
                  <a:lnTo>
                    <a:pt x="104381" y="196811"/>
                  </a:lnTo>
                  <a:lnTo>
                    <a:pt x="105016" y="199745"/>
                  </a:lnTo>
                  <a:lnTo>
                    <a:pt x="106146" y="202412"/>
                  </a:lnTo>
                  <a:lnTo>
                    <a:pt x="0" y="357657"/>
                  </a:lnTo>
                  <a:lnTo>
                    <a:pt x="14312" y="362038"/>
                  </a:lnTo>
                  <a:lnTo>
                    <a:pt x="118859" y="251396"/>
                  </a:lnTo>
                  <a:lnTo>
                    <a:pt x="108102" y="723087"/>
                  </a:lnTo>
                  <a:lnTo>
                    <a:pt x="150063" y="723087"/>
                  </a:lnTo>
                  <a:lnTo>
                    <a:pt x="138417" y="212534"/>
                  </a:lnTo>
                  <a:lnTo>
                    <a:pt x="143065" y="209613"/>
                  </a:lnTo>
                  <a:lnTo>
                    <a:pt x="146545" y="205016"/>
                  </a:lnTo>
                  <a:lnTo>
                    <a:pt x="148031" y="199593"/>
                  </a:lnTo>
                  <a:lnTo>
                    <a:pt x="336435" y="199263"/>
                  </a:lnTo>
                  <a:lnTo>
                    <a:pt x="331952" y="184975"/>
                  </a:lnTo>
                  <a:lnTo>
                    <a:pt x="178498" y="160921"/>
                  </a:lnTo>
                  <a:lnTo>
                    <a:pt x="140411" y="176314"/>
                  </a:lnTo>
                  <a:lnTo>
                    <a:pt x="136626" y="173304"/>
                  </a:lnTo>
                  <a:lnTo>
                    <a:pt x="131838" y="171488"/>
                  </a:lnTo>
                  <a:lnTo>
                    <a:pt x="124587" y="171589"/>
                  </a:lnTo>
                  <a:lnTo>
                    <a:pt x="34518" y="0"/>
                  </a:lnTo>
                  <a:close/>
                </a:path>
              </a:pathLst>
            </a:custGeom>
            <a:solidFill>
              <a:srgbClr val="009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41">
              <a:extLst>
                <a:ext uri="{FF2B5EF4-FFF2-40B4-BE49-F238E27FC236}">
                  <a16:creationId xmlns:a16="http://schemas.microsoft.com/office/drawing/2014/main" id="{9D1246A3-3E9F-4750-A3E4-6A5C7B276513}"/>
                </a:ext>
              </a:extLst>
            </p:cNvPr>
            <p:cNvSpPr/>
            <p:nvPr userDrawn="1"/>
          </p:nvSpPr>
          <p:spPr>
            <a:xfrm>
              <a:off x="2548039" y="2828401"/>
              <a:ext cx="741045" cy="855980"/>
            </a:xfrm>
            <a:custGeom>
              <a:avLst/>
              <a:gdLst/>
              <a:ahLst/>
              <a:cxnLst/>
              <a:rect l="l" t="t" r="r" b="b"/>
              <a:pathLst>
                <a:path w="741045" h="855979">
                  <a:moveTo>
                    <a:pt x="370484" y="0"/>
                  </a:moveTo>
                  <a:lnTo>
                    <a:pt x="0" y="213893"/>
                  </a:lnTo>
                  <a:lnTo>
                    <a:pt x="0" y="641705"/>
                  </a:lnTo>
                  <a:lnTo>
                    <a:pt x="370484" y="855611"/>
                  </a:lnTo>
                  <a:lnTo>
                    <a:pt x="740981" y="641705"/>
                  </a:lnTo>
                  <a:lnTo>
                    <a:pt x="740981" y="213893"/>
                  </a:lnTo>
                  <a:lnTo>
                    <a:pt x="370484" y="0"/>
                  </a:lnTo>
                  <a:close/>
                </a:path>
              </a:pathLst>
            </a:custGeom>
            <a:solidFill>
              <a:srgbClr val="CCDBE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6" name="object 142">
              <a:extLst>
                <a:ext uri="{FF2B5EF4-FFF2-40B4-BE49-F238E27FC236}">
                  <a16:creationId xmlns:a16="http://schemas.microsoft.com/office/drawing/2014/main" id="{7D1D41BD-4938-46C9-996F-5C7E423EB0F4}"/>
                </a:ext>
              </a:extLst>
            </p:cNvPr>
            <p:cNvSpPr/>
            <p:nvPr userDrawn="1"/>
          </p:nvSpPr>
          <p:spPr>
            <a:xfrm>
              <a:off x="399078" y="4780150"/>
              <a:ext cx="716280" cy="620395"/>
            </a:xfrm>
            <a:custGeom>
              <a:avLst/>
              <a:gdLst/>
              <a:ahLst/>
              <a:cxnLst/>
              <a:rect l="l" t="t" r="r" b="b"/>
              <a:pathLst>
                <a:path w="716280" h="620395">
                  <a:moveTo>
                    <a:pt x="536981" y="0"/>
                  </a:moveTo>
                  <a:lnTo>
                    <a:pt x="178993" y="0"/>
                  </a:lnTo>
                  <a:lnTo>
                    <a:pt x="0" y="310032"/>
                  </a:lnTo>
                  <a:lnTo>
                    <a:pt x="178993" y="620052"/>
                  </a:lnTo>
                  <a:lnTo>
                    <a:pt x="536981" y="620052"/>
                  </a:lnTo>
                  <a:lnTo>
                    <a:pt x="715975" y="310032"/>
                  </a:lnTo>
                  <a:lnTo>
                    <a:pt x="536981" y="0"/>
                  </a:lnTo>
                  <a:close/>
                </a:path>
              </a:pathLst>
            </a:custGeom>
            <a:solidFill>
              <a:srgbClr val="F0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177" name="object 143">
              <a:extLst>
                <a:ext uri="{FF2B5EF4-FFF2-40B4-BE49-F238E27FC236}">
                  <a16:creationId xmlns:a16="http://schemas.microsoft.com/office/drawing/2014/main" id="{2372EBEF-A6F1-426F-8422-E49915FBB84A}"/>
                </a:ext>
              </a:extLst>
            </p:cNvPr>
            <p:cNvGrpSpPr/>
            <p:nvPr userDrawn="1"/>
          </p:nvGrpSpPr>
          <p:grpSpPr>
            <a:xfrm>
              <a:off x="356400" y="3666413"/>
              <a:ext cx="1047115" cy="836930"/>
              <a:chOff x="356400" y="3666413"/>
              <a:chExt cx="1047115" cy="836930"/>
            </a:xfrm>
          </p:grpSpPr>
          <p:sp>
            <p:nvSpPr>
              <p:cNvPr id="178" name="object 144">
                <a:extLst>
                  <a:ext uri="{FF2B5EF4-FFF2-40B4-BE49-F238E27FC236}">
                    <a16:creationId xmlns:a16="http://schemas.microsoft.com/office/drawing/2014/main" id="{257A5081-673C-4D9C-9CA3-715721830072}"/>
                  </a:ext>
                </a:extLst>
              </p:cNvPr>
              <p:cNvSpPr/>
              <p:nvPr/>
            </p:nvSpPr>
            <p:spPr>
              <a:xfrm>
                <a:off x="356400" y="3666413"/>
                <a:ext cx="632460" cy="421005"/>
              </a:xfrm>
              <a:custGeom>
                <a:avLst/>
                <a:gdLst/>
                <a:ahLst/>
                <a:cxnLst/>
                <a:rect l="l" t="t" r="r" b="b"/>
                <a:pathLst>
                  <a:path w="632460" h="421004">
                    <a:moveTo>
                      <a:pt x="632320" y="0"/>
                    </a:moveTo>
                    <a:lnTo>
                      <a:pt x="0" y="0"/>
                    </a:lnTo>
                    <a:lnTo>
                      <a:pt x="0" y="420954"/>
                    </a:lnTo>
                    <a:lnTo>
                      <a:pt x="632320" y="420954"/>
                    </a:lnTo>
                    <a:lnTo>
                      <a:pt x="632320" y="0"/>
                    </a:lnTo>
                    <a:close/>
                  </a:path>
                </a:pathLst>
              </a:custGeom>
              <a:solidFill>
                <a:srgbClr val="CCDBE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9" name="object 145">
                <a:extLst>
                  <a:ext uri="{FF2B5EF4-FFF2-40B4-BE49-F238E27FC236}">
                    <a16:creationId xmlns:a16="http://schemas.microsoft.com/office/drawing/2014/main" id="{3323CC61-CD8F-4E4D-88C3-F38A6C701C0B}"/>
                  </a:ext>
                </a:extLst>
              </p:cNvPr>
              <p:cNvSpPr/>
              <p:nvPr/>
            </p:nvSpPr>
            <p:spPr>
              <a:xfrm>
                <a:off x="988720" y="4087368"/>
                <a:ext cx="414655" cy="416559"/>
              </a:xfrm>
              <a:custGeom>
                <a:avLst/>
                <a:gdLst/>
                <a:ahLst/>
                <a:cxnLst/>
                <a:rect l="l" t="t" r="r" b="b"/>
                <a:pathLst>
                  <a:path w="414655" h="416560">
                    <a:moveTo>
                      <a:pt x="414299" y="0"/>
                    </a:moveTo>
                    <a:lnTo>
                      <a:pt x="0" y="0"/>
                    </a:lnTo>
                    <a:lnTo>
                      <a:pt x="0" y="415963"/>
                    </a:lnTo>
                    <a:lnTo>
                      <a:pt x="414299" y="415963"/>
                    </a:lnTo>
                    <a:lnTo>
                      <a:pt x="414299" y="0"/>
                    </a:lnTo>
                    <a:close/>
                  </a:path>
                </a:pathLst>
              </a:custGeom>
              <a:solidFill>
                <a:srgbClr val="0094D9">
                  <a:alpha val="79998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pic>
        <p:nvPicPr>
          <p:cNvPr id="3" name="그림 2" descr="원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33F8948-1B24-917F-91A4-9F215B273AAF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026" y="297121"/>
            <a:ext cx="1245320" cy="124532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2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라이브러리\Desktop\에코프로 CI\CI\기본로고\png(바탕투명)\에코프로_CI.png">
            <a:extLst>
              <a:ext uri="{FF2B5EF4-FFF2-40B4-BE49-F238E27FC236}">
                <a16:creationId xmlns:a16="http://schemas.microsoft.com/office/drawing/2014/main" id="{0CDF2CF3-40B8-8293-AD1D-95782E27A7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0284" y="6852976"/>
            <a:ext cx="1666904" cy="54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ect 49">
            <a:extLst>
              <a:ext uri="{FF2B5EF4-FFF2-40B4-BE49-F238E27FC236}">
                <a16:creationId xmlns:a16="http://schemas.microsoft.com/office/drawing/2014/main" id="{C54A0F3C-5BC2-4C9C-855F-86B444FE352A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51">
            <a:extLst>
              <a:ext uri="{FF2B5EF4-FFF2-40B4-BE49-F238E27FC236}">
                <a16:creationId xmlns:a16="http://schemas.microsoft.com/office/drawing/2014/main" id="{8B8F8711-B10B-B024-6A2A-7E9DED28FFEA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3">
            <a:extLst>
              <a:ext uri="{FF2B5EF4-FFF2-40B4-BE49-F238E27FC236}">
                <a16:creationId xmlns:a16="http://schemas.microsoft.com/office/drawing/2014/main" id="{57572F86-57E3-7F51-63E5-395D873CBC8B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모서리가 둥근 직사각형 10">
            <a:extLst>
              <a:ext uri="{FF2B5EF4-FFF2-40B4-BE49-F238E27FC236}">
                <a16:creationId xmlns:a16="http://schemas.microsoft.com/office/drawing/2014/main" id="{B0CEDAE3-7D66-2A6B-956E-1AA563EEA3A9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7" name="object 49">
            <a:extLst>
              <a:ext uri="{FF2B5EF4-FFF2-40B4-BE49-F238E27FC236}">
                <a16:creationId xmlns:a16="http://schemas.microsoft.com/office/drawing/2014/main" id="{1B93A01C-8E22-760D-5384-8540A65C7680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51">
            <a:extLst>
              <a:ext uri="{FF2B5EF4-FFF2-40B4-BE49-F238E27FC236}">
                <a16:creationId xmlns:a16="http://schemas.microsoft.com/office/drawing/2014/main" id="{08A2E2E1-4562-98CE-27EB-262B97C42754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51">
            <a:extLst>
              <a:ext uri="{FF2B5EF4-FFF2-40B4-BE49-F238E27FC236}">
                <a16:creationId xmlns:a16="http://schemas.microsoft.com/office/drawing/2014/main" id="{6C694EFA-06F3-6EEE-EEFA-987271D96990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51">
            <a:extLst>
              <a:ext uri="{FF2B5EF4-FFF2-40B4-BE49-F238E27FC236}">
                <a16:creationId xmlns:a16="http://schemas.microsoft.com/office/drawing/2014/main" id="{F36CCF9C-E06A-729F-2F24-D36732D8F744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51">
            <a:extLst>
              <a:ext uri="{FF2B5EF4-FFF2-40B4-BE49-F238E27FC236}">
                <a16:creationId xmlns:a16="http://schemas.microsoft.com/office/drawing/2014/main" id="{7E8E5C44-D7D0-65B5-C594-B12E2B33F113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038129-EC22-2BC9-963C-F2CF5351FF87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77960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D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 descr="하늘, 야외, 건물, 구름이(가) 표시된 사진&#10;&#10;자동 생성된 설명">
            <a:extLst>
              <a:ext uri="{FF2B5EF4-FFF2-40B4-BE49-F238E27FC236}">
                <a16:creationId xmlns:a16="http://schemas.microsoft.com/office/drawing/2014/main" id="{F266DCDA-C73C-EC6C-34B0-66CEC1AE87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021" r="20830"/>
          <a:stretch/>
        </p:blipFill>
        <p:spPr>
          <a:xfrm>
            <a:off x="0" y="0"/>
            <a:ext cx="10691813" cy="4772025"/>
          </a:xfrm>
          <a:prstGeom prst="rect">
            <a:avLst/>
          </a:prstGeom>
        </p:spPr>
      </p:pic>
      <p:sp>
        <p:nvSpPr>
          <p:cNvPr id="15" name="슬라이드 번호 개체 틀 5">
            <a:extLst>
              <a:ext uri="{FF2B5EF4-FFF2-40B4-BE49-F238E27FC236}">
                <a16:creationId xmlns:a16="http://schemas.microsoft.com/office/drawing/2014/main" id="{ECE8DA03-5C44-4032-4262-B87B04919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72429FA-9B30-92AD-3F4D-DADC00829A89}"/>
              </a:ext>
            </a:extLst>
          </p:cNvPr>
          <p:cNvSpPr/>
          <p:nvPr userDrawn="1"/>
        </p:nvSpPr>
        <p:spPr>
          <a:xfrm>
            <a:off x="469900" y="5061428"/>
            <a:ext cx="9753600" cy="1722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algn="l" latinLnBrk="0">
              <a:lnSpc>
                <a:spcPct val="150000"/>
              </a:lnSpc>
            </a:pP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자료는 투자자에게 에코프로의 영업전망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경영목표 등 정보제공을 목적으로 작성되었으며 임의 반출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복사 또는 상업적 이용을 위한 재배포는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금지됨을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알려드리는 바입니다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자료에 포함된 예측정보는 과거가 아닌 미래의 사건에 관계된 사항이며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본질적으로 불확실성을 내포하고 있는 바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회사가 통제할 수 없는 시장 환경의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변동 및 위험 등의 불확실성으로 인해 회사의 실제 영업실적 결과와 일치하지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않을 수 있음을 유의하시기 바랍니다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자료의 재무정보는 한국채택국제회계기준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(K-IFRS)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및 한국회계기준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(K-GAAP)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따라 작성되었으며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외부 감사인의 회계감사가 완료되지 않은 상태에서 투자자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여러분의 편의를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위해 작성된 자료이므로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내용 중 일부는 회계감사 과정에서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변경될 수 있습니다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마지막으로 본 자료는 투자자들의 투자판단을 위한 참고자료로 작성된 것이며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당사는 이 자료의 내용에 대하여 투자자 여러분에게 어떠한 보증을 제공하거나 책임을 부담하지 않습니다</a:t>
            </a:r>
            <a:r>
              <a:rPr lang="en-US" altLang="ko-KR" sz="1200" spc="-30" dirty="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</p:txBody>
      </p:sp>
      <p:sp>
        <p:nvSpPr>
          <p:cNvPr id="4" name="object 49">
            <a:extLst>
              <a:ext uri="{FF2B5EF4-FFF2-40B4-BE49-F238E27FC236}">
                <a16:creationId xmlns:a16="http://schemas.microsoft.com/office/drawing/2014/main" id="{663BB234-595F-0C6A-2445-8BAA6742FFAB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1">
            <a:extLst>
              <a:ext uri="{FF2B5EF4-FFF2-40B4-BE49-F238E27FC236}">
                <a16:creationId xmlns:a16="http://schemas.microsoft.com/office/drawing/2014/main" id="{0CBA0BD3-5F05-74CB-7049-E0F0C843F8E6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3">
            <a:extLst>
              <a:ext uri="{FF2B5EF4-FFF2-40B4-BE49-F238E27FC236}">
                <a16:creationId xmlns:a16="http://schemas.microsoft.com/office/drawing/2014/main" id="{4F45D729-8316-E268-4B18-735DFE5D2F03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모서리가 둥근 직사각형 10">
            <a:extLst>
              <a:ext uri="{FF2B5EF4-FFF2-40B4-BE49-F238E27FC236}">
                <a16:creationId xmlns:a16="http://schemas.microsoft.com/office/drawing/2014/main" id="{6558B8E4-4CBB-CC8C-EBE6-29D4875081D2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8" name="object 49">
            <a:extLst>
              <a:ext uri="{FF2B5EF4-FFF2-40B4-BE49-F238E27FC236}">
                <a16:creationId xmlns:a16="http://schemas.microsoft.com/office/drawing/2014/main" id="{BC164DAB-68DD-7A5E-C73E-5048CBA2131A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1">
            <a:extLst>
              <a:ext uri="{FF2B5EF4-FFF2-40B4-BE49-F238E27FC236}">
                <a16:creationId xmlns:a16="http://schemas.microsoft.com/office/drawing/2014/main" id="{FDD4707A-C9B4-D925-3A3B-39811A57E5B5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1">
            <a:extLst>
              <a:ext uri="{FF2B5EF4-FFF2-40B4-BE49-F238E27FC236}">
                <a16:creationId xmlns:a16="http://schemas.microsoft.com/office/drawing/2014/main" id="{E8CD97CA-094D-7266-90EB-90ABBD56733C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045C0B74-F43F-1B28-73A4-BB7C5AEFCFA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5D4C1FB8-8283-19F1-9B9A-3FA2C5823DB5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5A1A04-3D48-645F-60D2-404949819A11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A8F6810D-5206-5445-DE1E-4F9F4F8D7DC4}"/>
              </a:ext>
            </a:extLst>
          </p:cNvPr>
          <p:cNvCxnSpPr>
            <a:cxnSpLocks/>
            <a:stCxn id="18" idx="3"/>
          </p:cNvCxnSpPr>
          <p:nvPr userDrawn="1"/>
        </p:nvCxnSpPr>
        <p:spPr>
          <a:xfrm>
            <a:off x="2375460" y="455232"/>
            <a:ext cx="83179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0DAACB2-9EB7-2494-1924-390A9FB54FBD}"/>
              </a:ext>
            </a:extLst>
          </p:cNvPr>
          <p:cNvSpPr txBox="1"/>
          <p:nvPr userDrawn="1"/>
        </p:nvSpPr>
        <p:spPr>
          <a:xfrm>
            <a:off x="309012" y="193622"/>
            <a:ext cx="2066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Disclaimer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A202831B-7D8D-21F2-5316-02E807139B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FA58069-E7EF-5D03-1ACE-02F24D4B0209}"/>
              </a:ext>
            </a:extLst>
          </p:cNvPr>
          <p:cNvCxnSpPr>
            <a:cxnSpLocks/>
            <a:endCxn id="18" idx="1"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9046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70" userDrawn="1">
          <p15:clr>
            <a:srgbClr val="FBAE40"/>
          </p15:clr>
        </p15:guide>
        <p15:guide id="2" orient="horz" pos="4494" userDrawn="1">
          <p15:clr>
            <a:srgbClr val="FBAE40"/>
          </p15:clr>
        </p15:guide>
        <p15:guide id="3" orient="horz" pos="300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그림 63">
            <a:extLst>
              <a:ext uri="{FF2B5EF4-FFF2-40B4-BE49-F238E27FC236}">
                <a16:creationId xmlns:a16="http://schemas.microsoft.com/office/drawing/2014/main" id="{99CB4123-05BD-BB87-EC5F-A5235FDC82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rcRect l="127" t="4530" r="-119" b="11202"/>
          <a:stretch/>
        </p:blipFill>
        <p:spPr>
          <a:xfrm>
            <a:off x="0" y="0"/>
            <a:ext cx="10706100" cy="4784625"/>
          </a:xfrm>
          <a:prstGeom prst="rect">
            <a:avLst/>
          </a:prstGeom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42" name="슬라이드 번호 개체 틀 5">
            <a:extLst>
              <a:ext uri="{FF2B5EF4-FFF2-40B4-BE49-F238E27FC236}">
                <a16:creationId xmlns:a16="http://schemas.microsoft.com/office/drawing/2014/main" id="{76D3EFBC-6131-845C-9553-4D1495D05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3" name="그림 72">
            <a:extLst>
              <a:ext uri="{FF2B5EF4-FFF2-40B4-BE49-F238E27FC236}">
                <a16:creationId xmlns:a16="http://schemas.microsoft.com/office/drawing/2014/main" id="{BBD7077B-13AE-5361-D77C-6676FBF7C03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5B39D5E0-3603-B6DC-2C44-22576826D964}"/>
              </a:ext>
            </a:extLst>
          </p:cNvPr>
          <p:cNvSpPr txBox="1"/>
          <p:nvPr userDrawn="1"/>
        </p:nvSpPr>
        <p:spPr>
          <a:xfrm>
            <a:off x="309012" y="193622"/>
            <a:ext cx="1837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94DA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Contents</a:t>
            </a:r>
            <a:endParaRPr lang="ko-KR" altLang="en-US" sz="2800" dirty="0">
              <a:solidFill>
                <a:srgbClr val="0094DA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69" name="직선 연결선 68">
            <a:extLst>
              <a:ext uri="{FF2B5EF4-FFF2-40B4-BE49-F238E27FC236}">
                <a16:creationId xmlns:a16="http://schemas.microsoft.com/office/drawing/2014/main" id="{25EE40CA-8266-078F-C69A-5B08B69E6A42}"/>
              </a:ext>
            </a:extLst>
          </p:cNvPr>
          <p:cNvCxnSpPr>
            <a:cxnSpLocks/>
            <a:stCxn id="68" idx="3"/>
          </p:cNvCxnSpPr>
          <p:nvPr userDrawn="1"/>
        </p:nvCxnSpPr>
        <p:spPr>
          <a:xfrm>
            <a:off x="2146300" y="455232"/>
            <a:ext cx="85471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>
            <a:extLst>
              <a:ext uri="{FF2B5EF4-FFF2-40B4-BE49-F238E27FC236}">
                <a16:creationId xmlns:a16="http://schemas.microsoft.com/office/drawing/2014/main" id="{C37DC028-DE37-618F-1B34-7DB5B2A2C1E2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00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C1A10272-DEF9-3931-B3A7-4F8715296B9A}"/>
              </a:ext>
            </a:extLst>
          </p:cNvPr>
          <p:cNvSpPr/>
          <p:nvPr userDrawn="1"/>
        </p:nvSpPr>
        <p:spPr>
          <a:xfrm>
            <a:off x="-1587" y="0"/>
            <a:ext cx="10694987" cy="7575171"/>
          </a:xfrm>
          <a:prstGeom prst="rect">
            <a:avLst/>
          </a:prstGeom>
          <a:solidFill>
            <a:srgbClr val="034F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2" y="193622"/>
            <a:ext cx="1837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Contents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42" name="슬라이드 번호 개체 틀 5">
            <a:extLst>
              <a:ext uri="{FF2B5EF4-FFF2-40B4-BE49-F238E27FC236}">
                <a16:creationId xmlns:a16="http://schemas.microsoft.com/office/drawing/2014/main" id="{76D3EFBC-6131-845C-9553-4D1495D05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64DEFA45-BF64-F15D-3BC8-2584AD79D174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2146300" y="455232"/>
            <a:ext cx="85471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32434D52-6B10-800B-72BB-E1821BD46DC8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1F057DE-3D59-5B57-68D3-F44464E5E669}"/>
              </a:ext>
            </a:extLst>
          </p:cNvPr>
          <p:cNvSpPr/>
          <p:nvPr userDrawn="1"/>
        </p:nvSpPr>
        <p:spPr>
          <a:xfrm>
            <a:off x="7369900" y="167399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EFD3780-571A-5897-E301-762C9FAE4BCF}"/>
              </a:ext>
            </a:extLst>
          </p:cNvPr>
          <p:cNvSpPr/>
          <p:nvPr userDrawn="1"/>
        </p:nvSpPr>
        <p:spPr>
          <a:xfrm>
            <a:off x="8077259" y="962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EEBAFD4-DDEA-D7A5-C321-D33AEFD05DA1}"/>
              </a:ext>
            </a:extLst>
          </p:cNvPr>
          <p:cNvSpPr/>
          <p:nvPr userDrawn="1"/>
        </p:nvSpPr>
        <p:spPr>
          <a:xfrm>
            <a:off x="8077259" y="1674298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4883912-F434-6272-1F73-A6C8E407C78D}"/>
              </a:ext>
            </a:extLst>
          </p:cNvPr>
          <p:cNvSpPr/>
          <p:nvPr userDrawn="1"/>
        </p:nvSpPr>
        <p:spPr>
          <a:xfrm>
            <a:off x="8077259" y="3098844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C5111FF-1B48-316A-7410-50BA7B0651E7}"/>
              </a:ext>
            </a:extLst>
          </p:cNvPr>
          <p:cNvSpPr/>
          <p:nvPr userDrawn="1"/>
        </p:nvSpPr>
        <p:spPr>
          <a:xfrm>
            <a:off x="8077259" y="2386571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44EACA3-C67E-2F14-11D3-9180E5A65036}"/>
              </a:ext>
            </a:extLst>
          </p:cNvPr>
          <p:cNvSpPr/>
          <p:nvPr userDrawn="1"/>
        </p:nvSpPr>
        <p:spPr>
          <a:xfrm>
            <a:off x="8077259" y="452339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96AB472E-F4EF-6D9B-E11D-E9BBE4D10CA0}"/>
              </a:ext>
            </a:extLst>
          </p:cNvPr>
          <p:cNvSpPr/>
          <p:nvPr userDrawn="1"/>
        </p:nvSpPr>
        <p:spPr>
          <a:xfrm>
            <a:off x="8077259" y="3811118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924070F8-1DA8-C849-D29E-1D0E5258F1D8}"/>
              </a:ext>
            </a:extLst>
          </p:cNvPr>
          <p:cNvSpPr/>
          <p:nvPr userDrawn="1"/>
        </p:nvSpPr>
        <p:spPr>
          <a:xfrm>
            <a:off x="8077259" y="5235666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AC0B8FA-6380-0F7A-DFA7-8568D8A4C0C6}"/>
              </a:ext>
            </a:extLst>
          </p:cNvPr>
          <p:cNvSpPr/>
          <p:nvPr userDrawn="1"/>
        </p:nvSpPr>
        <p:spPr>
          <a:xfrm>
            <a:off x="8793403" y="595011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174197D7-9B1E-AA3C-D3B5-6EFCB6DD1DB0}"/>
              </a:ext>
            </a:extLst>
          </p:cNvPr>
          <p:cNvSpPr/>
          <p:nvPr userDrawn="1"/>
        </p:nvSpPr>
        <p:spPr>
          <a:xfrm>
            <a:off x="8073403" y="595011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0DFDC1F-F107-2965-633F-4F4617FEAAA0}"/>
              </a:ext>
            </a:extLst>
          </p:cNvPr>
          <p:cNvSpPr/>
          <p:nvPr userDrawn="1"/>
        </p:nvSpPr>
        <p:spPr>
          <a:xfrm>
            <a:off x="7353403" y="595011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BD25DBCC-08EB-AD09-DF06-FF78B50215B7}"/>
              </a:ext>
            </a:extLst>
          </p:cNvPr>
          <p:cNvGrpSpPr/>
          <p:nvPr userDrawn="1"/>
        </p:nvGrpSpPr>
        <p:grpSpPr>
          <a:xfrm>
            <a:off x="6637020" y="5950112"/>
            <a:ext cx="720000" cy="720000"/>
            <a:chOff x="7359719" y="4483058"/>
            <a:chExt cx="720000" cy="720000"/>
          </a:xfrm>
        </p:grpSpPr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8D038099-2E8E-33C6-912B-2FD39A3B0CA0}"/>
                </a:ext>
              </a:extLst>
            </p:cNvPr>
            <p:cNvSpPr/>
            <p:nvPr userDrawn="1"/>
          </p:nvSpPr>
          <p:spPr>
            <a:xfrm>
              <a:off x="7359719" y="4483058"/>
              <a:ext cx="720000" cy="720000"/>
            </a:xfrm>
            <a:prstGeom prst="rect">
              <a:avLst/>
            </a:prstGeom>
            <a:solidFill>
              <a:srgbClr val="0094D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직각 삼각형 42">
              <a:extLst>
                <a:ext uri="{FF2B5EF4-FFF2-40B4-BE49-F238E27FC236}">
                  <a16:creationId xmlns:a16="http://schemas.microsoft.com/office/drawing/2014/main" id="{3909BB7B-A41E-57E8-A36B-A02A984161E6}"/>
                </a:ext>
              </a:extLst>
            </p:cNvPr>
            <p:cNvSpPr/>
            <p:nvPr userDrawn="1"/>
          </p:nvSpPr>
          <p:spPr>
            <a:xfrm>
              <a:off x="7359719" y="4483058"/>
              <a:ext cx="720000" cy="720000"/>
            </a:xfrm>
            <a:prstGeom prst="rtTriangle">
              <a:avLst/>
            </a:prstGeom>
            <a:solidFill>
              <a:srgbClr val="0075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A86A9EBD-0080-72C4-5551-791AE5605665}"/>
              </a:ext>
            </a:extLst>
          </p:cNvPr>
          <p:cNvSpPr/>
          <p:nvPr userDrawn="1"/>
        </p:nvSpPr>
        <p:spPr>
          <a:xfrm>
            <a:off x="9509400" y="595011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85D77567-1E2F-8038-B1E7-08905C3B3DFE}"/>
              </a:ext>
            </a:extLst>
          </p:cNvPr>
          <p:cNvSpPr/>
          <p:nvPr userDrawn="1"/>
        </p:nvSpPr>
        <p:spPr>
          <a:xfrm>
            <a:off x="5803900" y="4639167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4C73DDE2-B9D2-F818-8DE2-78FBCAD35B2B}"/>
              </a:ext>
            </a:extLst>
          </p:cNvPr>
          <p:cNvSpPr/>
          <p:nvPr userDrawn="1"/>
        </p:nvSpPr>
        <p:spPr>
          <a:xfrm>
            <a:off x="9600418" y="1603018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770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C1A10272-DEF9-3931-B3A7-4F8715296B9A}"/>
              </a:ext>
            </a:extLst>
          </p:cNvPr>
          <p:cNvSpPr/>
          <p:nvPr userDrawn="1"/>
        </p:nvSpPr>
        <p:spPr>
          <a:xfrm>
            <a:off x="-1587" y="0"/>
            <a:ext cx="10694987" cy="7575171"/>
          </a:xfrm>
          <a:prstGeom prst="rect">
            <a:avLst/>
          </a:prstGeom>
          <a:solidFill>
            <a:srgbClr val="034F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2" y="193622"/>
            <a:ext cx="1837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Contents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42" name="슬라이드 번호 개체 틀 5">
            <a:extLst>
              <a:ext uri="{FF2B5EF4-FFF2-40B4-BE49-F238E27FC236}">
                <a16:creationId xmlns:a16="http://schemas.microsoft.com/office/drawing/2014/main" id="{76D3EFBC-6131-845C-9553-4D1495D05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64DEFA45-BF64-F15D-3BC8-2584AD79D174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2146300" y="455232"/>
            <a:ext cx="85471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32434D52-6B10-800B-72BB-E1821BD46DC8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1F057DE-3D59-5B57-68D3-F44464E5E669}"/>
              </a:ext>
            </a:extLst>
          </p:cNvPr>
          <p:cNvSpPr/>
          <p:nvPr userDrawn="1"/>
        </p:nvSpPr>
        <p:spPr>
          <a:xfrm>
            <a:off x="6642100" y="2365216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EFD3780-571A-5897-E301-762C9FAE4BCF}"/>
              </a:ext>
            </a:extLst>
          </p:cNvPr>
          <p:cNvSpPr/>
          <p:nvPr userDrawn="1"/>
        </p:nvSpPr>
        <p:spPr>
          <a:xfrm>
            <a:off x="7362100" y="164675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EEBAFD4-DDEA-D7A5-C321-D33AEFD05DA1}"/>
              </a:ext>
            </a:extLst>
          </p:cNvPr>
          <p:cNvSpPr/>
          <p:nvPr userDrawn="1"/>
        </p:nvSpPr>
        <p:spPr>
          <a:xfrm>
            <a:off x="8082100" y="164675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4883912-F434-6272-1F73-A6C8E407C78D}"/>
              </a:ext>
            </a:extLst>
          </p:cNvPr>
          <p:cNvSpPr/>
          <p:nvPr userDrawn="1"/>
        </p:nvSpPr>
        <p:spPr>
          <a:xfrm>
            <a:off x="8802100" y="1646752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C5111FF-1B48-316A-7410-50BA7B0651E7}"/>
              </a:ext>
            </a:extLst>
          </p:cNvPr>
          <p:cNvSpPr/>
          <p:nvPr userDrawn="1"/>
        </p:nvSpPr>
        <p:spPr>
          <a:xfrm>
            <a:off x="9522100" y="2365216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716F792-5F10-4ED3-0FC1-8BBB00A7ABAD}"/>
              </a:ext>
            </a:extLst>
          </p:cNvPr>
          <p:cNvSpPr/>
          <p:nvPr userDrawn="1"/>
        </p:nvSpPr>
        <p:spPr>
          <a:xfrm>
            <a:off x="9522100" y="3083680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44EACA3-C67E-2F14-11D3-9180E5A65036}"/>
              </a:ext>
            </a:extLst>
          </p:cNvPr>
          <p:cNvSpPr/>
          <p:nvPr userDrawn="1"/>
        </p:nvSpPr>
        <p:spPr>
          <a:xfrm>
            <a:off x="8799719" y="3806646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96AB472E-F4EF-6D9B-E11D-E9BBE4D10CA0}"/>
              </a:ext>
            </a:extLst>
          </p:cNvPr>
          <p:cNvSpPr/>
          <p:nvPr userDrawn="1"/>
        </p:nvSpPr>
        <p:spPr>
          <a:xfrm>
            <a:off x="8079719" y="3806646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AC0B8FA-6380-0F7A-DFA7-8568D8A4C0C6}"/>
              </a:ext>
            </a:extLst>
          </p:cNvPr>
          <p:cNvSpPr/>
          <p:nvPr userDrawn="1"/>
        </p:nvSpPr>
        <p:spPr>
          <a:xfrm>
            <a:off x="8799753" y="5957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174197D7-9B1E-AA3C-D3B5-6EFCB6DD1DB0}"/>
              </a:ext>
            </a:extLst>
          </p:cNvPr>
          <p:cNvSpPr/>
          <p:nvPr userDrawn="1"/>
        </p:nvSpPr>
        <p:spPr>
          <a:xfrm>
            <a:off x="8079753" y="5957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0DFDC1F-F107-2965-633F-4F4617FEAAA0}"/>
              </a:ext>
            </a:extLst>
          </p:cNvPr>
          <p:cNvSpPr/>
          <p:nvPr userDrawn="1"/>
        </p:nvSpPr>
        <p:spPr>
          <a:xfrm>
            <a:off x="7359753" y="5957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5503544-F81A-8103-7335-0343B26DC31C}"/>
              </a:ext>
            </a:extLst>
          </p:cNvPr>
          <p:cNvSpPr/>
          <p:nvPr userDrawn="1"/>
        </p:nvSpPr>
        <p:spPr>
          <a:xfrm>
            <a:off x="6642100" y="5957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8D038099-2E8E-33C6-912B-2FD39A3B0CA0}"/>
              </a:ext>
            </a:extLst>
          </p:cNvPr>
          <p:cNvSpPr/>
          <p:nvPr userDrawn="1"/>
        </p:nvSpPr>
        <p:spPr>
          <a:xfrm>
            <a:off x="7359719" y="4531408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924070F8-1DA8-C849-D29E-1D0E5258F1D8}"/>
              </a:ext>
            </a:extLst>
          </p:cNvPr>
          <p:cNvSpPr/>
          <p:nvPr userDrawn="1"/>
        </p:nvSpPr>
        <p:spPr>
          <a:xfrm>
            <a:off x="6642100" y="524337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직각 삼각형 42">
            <a:extLst>
              <a:ext uri="{FF2B5EF4-FFF2-40B4-BE49-F238E27FC236}">
                <a16:creationId xmlns:a16="http://schemas.microsoft.com/office/drawing/2014/main" id="{3909BB7B-A41E-57E8-A36B-A02A984161E6}"/>
              </a:ext>
            </a:extLst>
          </p:cNvPr>
          <p:cNvSpPr/>
          <p:nvPr userDrawn="1"/>
        </p:nvSpPr>
        <p:spPr>
          <a:xfrm>
            <a:off x="7359719" y="4531408"/>
            <a:ext cx="720000" cy="720000"/>
          </a:xfrm>
          <a:prstGeom prst="rtTriangle">
            <a:avLst/>
          </a:prstGeom>
          <a:solidFill>
            <a:srgbClr val="0075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각 삼각형 44">
            <a:extLst>
              <a:ext uri="{FF2B5EF4-FFF2-40B4-BE49-F238E27FC236}">
                <a16:creationId xmlns:a16="http://schemas.microsoft.com/office/drawing/2014/main" id="{CEBF704A-7AF6-B6DA-2D45-C936D10777D8}"/>
              </a:ext>
            </a:extLst>
          </p:cNvPr>
          <p:cNvSpPr/>
          <p:nvPr userDrawn="1"/>
        </p:nvSpPr>
        <p:spPr>
          <a:xfrm>
            <a:off x="9522100" y="3083679"/>
            <a:ext cx="720000" cy="720000"/>
          </a:xfrm>
          <a:prstGeom prst="rtTriangle">
            <a:avLst/>
          </a:prstGeom>
          <a:solidFill>
            <a:srgbClr val="0075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A86A9EBD-0080-72C4-5551-791AE5605665}"/>
              </a:ext>
            </a:extLst>
          </p:cNvPr>
          <p:cNvSpPr/>
          <p:nvPr userDrawn="1"/>
        </p:nvSpPr>
        <p:spPr>
          <a:xfrm>
            <a:off x="9519753" y="5957025"/>
            <a:ext cx="720000" cy="720000"/>
          </a:xfrm>
          <a:prstGeom prst="rect">
            <a:avLst/>
          </a:prstGeom>
          <a:solidFill>
            <a:srgbClr val="0094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50A373B-E596-6B93-ED48-E700BBC90F12}"/>
              </a:ext>
            </a:extLst>
          </p:cNvPr>
          <p:cNvSpPr/>
          <p:nvPr userDrawn="1"/>
        </p:nvSpPr>
        <p:spPr>
          <a:xfrm>
            <a:off x="5803900" y="4606752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458B164-DE4E-AA6F-BE3B-FD556E4C2E3E}"/>
              </a:ext>
            </a:extLst>
          </p:cNvPr>
          <p:cNvSpPr/>
          <p:nvPr userDrawn="1"/>
        </p:nvSpPr>
        <p:spPr>
          <a:xfrm>
            <a:off x="6190800" y="1751873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035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C1A10272-DEF9-3931-B3A7-4F8715296B9A}"/>
              </a:ext>
            </a:extLst>
          </p:cNvPr>
          <p:cNvSpPr/>
          <p:nvPr userDrawn="1"/>
        </p:nvSpPr>
        <p:spPr>
          <a:xfrm>
            <a:off x="-1587" y="0"/>
            <a:ext cx="10694987" cy="7575171"/>
          </a:xfrm>
          <a:prstGeom prst="rect">
            <a:avLst/>
          </a:prstGeom>
          <a:solidFill>
            <a:srgbClr val="034F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2" y="193622"/>
            <a:ext cx="1837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Contents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42" name="슬라이드 번호 개체 틀 5">
            <a:extLst>
              <a:ext uri="{FF2B5EF4-FFF2-40B4-BE49-F238E27FC236}">
                <a16:creationId xmlns:a16="http://schemas.microsoft.com/office/drawing/2014/main" id="{76D3EFBC-6131-845C-9553-4D1495D05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64DEFA45-BF64-F15D-3BC8-2584AD79D174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2146300" y="455232"/>
            <a:ext cx="85471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32434D52-6B10-800B-72BB-E1821BD46DC8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0BEBE6EF-6960-B275-C085-484F9C51A509}"/>
              </a:ext>
            </a:extLst>
          </p:cNvPr>
          <p:cNvGrpSpPr/>
          <p:nvPr userDrawn="1"/>
        </p:nvGrpSpPr>
        <p:grpSpPr>
          <a:xfrm>
            <a:off x="6642100" y="1640204"/>
            <a:ext cx="3600000" cy="5036821"/>
            <a:chOff x="6946900" y="1598402"/>
            <a:chExt cx="3600000" cy="5036821"/>
          </a:xfrm>
        </p:grpSpPr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88361650-5023-6048-E832-F2CC5ABC0235}"/>
                </a:ext>
              </a:extLst>
            </p:cNvPr>
            <p:cNvGrpSpPr/>
            <p:nvPr userDrawn="1"/>
          </p:nvGrpSpPr>
          <p:grpSpPr>
            <a:xfrm>
              <a:off x="6946900" y="1598402"/>
              <a:ext cx="3600000" cy="5036821"/>
              <a:chOff x="6255603" y="1202099"/>
              <a:chExt cx="3600000" cy="5036821"/>
            </a:xfrm>
          </p:grpSpPr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61F057DE-3D59-5B57-68D3-F44464E5E669}"/>
                  </a:ext>
                </a:extLst>
              </p:cNvPr>
              <p:cNvSpPr/>
              <p:nvPr userDrawn="1"/>
            </p:nvSpPr>
            <p:spPr>
              <a:xfrm>
                <a:off x="6255603" y="1920563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BEFD3780-571A-5897-E301-762C9FAE4BCF}"/>
                  </a:ext>
                </a:extLst>
              </p:cNvPr>
              <p:cNvSpPr/>
              <p:nvPr userDrawn="1"/>
            </p:nvSpPr>
            <p:spPr>
              <a:xfrm>
                <a:off x="6975603" y="1202099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8EEBAFD4-DDEA-D7A5-C321-D33AEFD05DA1}"/>
                  </a:ext>
                </a:extLst>
              </p:cNvPr>
              <p:cNvSpPr/>
              <p:nvPr userDrawn="1"/>
            </p:nvSpPr>
            <p:spPr>
              <a:xfrm>
                <a:off x="7695603" y="1202099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A4883912-F434-6272-1F73-A6C8E407C78D}"/>
                  </a:ext>
                </a:extLst>
              </p:cNvPr>
              <p:cNvSpPr/>
              <p:nvPr userDrawn="1"/>
            </p:nvSpPr>
            <p:spPr>
              <a:xfrm>
                <a:off x="8415603" y="1202099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FC5111FF-1B48-316A-7410-50BA7B0651E7}"/>
                  </a:ext>
                </a:extLst>
              </p:cNvPr>
              <p:cNvSpPr/>
              <p:nvPr userDrawn="1"/>
            </p:nvSpPr>
            <p:spPr>
              <a:xfrm>
                <a:off x="9135603" y="1920563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716F792-5F10-4ED3-0FC1-8BBB00A7ABAD}"/>
                  </a:ext>
                </a:extLst>
              </p:cNvPr>
              <p:cNvSpPr/>
              <p:nvPr userDrawn="1"/>
            </p:nvSpPr>
            <p:spPr>
              <a:xfrm>
                <a:off x="9135603" y="2639027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344EACA3-C67E-2F14-11D3-9180E5A65036}"/>
                  </a:ext>
                </a:extLst>
              </p:cNvPr>
              <p:cNvSpPr/>
              <p:nvPr userDrawn="1"/>
            </p:nvSpPr>
            <p:spPr>
              <a:xfrm>
                <a:off x="8413222" y="3361993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96AB472E-F4EF-6D9B-E11D-E9BBE4D10CA0}"/>
                  </a:ext>
                </a:extLst>
              </p:cNvPr>
              <p:cNvSpPr/>
              <p:nvPr userDrawn="1"/>
            </p:nvSpPr>
            <p:spPr>
              <a:xfrm>
                <a:off x="7693222" y="3361993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0AC0B8FA-6380-0F7A-DFA7-8568D8A4C0C6}"/>
                  </a:ext>
                </a:extLst>
              </p:cNvPr>
              <p:cNvSpPr/>
              <p:nvPr userDrawn="1"/>
            </p:nvSpPr>
            <p:spPr>
              <a:xfrm>
                <a:off x="9135603" y="4086755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:a16="http://schemas.microsoft.com/office/drawing/2014/main" id="{174197D7-9B1E-AA3C-D3B5-6EFCB6DD1DB0}"/>
                  </a:ext>
                </a:extLst>
              </p:cNvPr>
              <p:cNvSpPr/>
              <p:nvPr userDrawn="1"/>
            </p:nvSpPr>
            <p:spPr>
              <a:xfrm>
                <a:off x="9135603" y="4798920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6" name="직사각형 35">
                <a:extLst>
                  <a:ext uri="{FF2B5EF4-FFF2-40B4-BE49-F238E27FC236}">
                    <a16:creationId xmlns:a16="http://schemas.microsoft.com/office/drawing/2014/main" id="{30DFDC1F-F107-2965-633F-4F4617FEAAA0}"/>
                  </a:ext>
                </a:extLst>
              </p:cNvPr>
              <p:cNvSpPr/>
              <p:nvPr userDrawn="1"/>
            </p:nvSpPr>
            <p:spPr>
              <a:xfrm>
                <a:off x="8415603" y="5518920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7" name="직사각형 36">
                <a:extLst>
                  <a:ext uri="{FF2B5EF4-FFF2-40B4-BE49-F238E27FC236}">
                    <a16:creationId xmlns:a16="http://schemas.microsoft.com/office/drawing/2014/main" id="{B5503544-F81A-8103-7335-0343B26DC31C}"/>
                  </a:ext>
                </a:extLst>
              </p:cNvPr>
              <p:cNvSpPr/>
              <p:nvPr userDrawn="1"/>
            </p:nvSpPr>
            <p:spPr>
              <a:xfrm>
                <a:off x="7695603" y="5518920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8D038099-2E8E-33C6-912B-2FD39A3B0CA0}"/>
                  </a:ext>
                </a:extLst>
              </p:cNvPr>
              <p:cNvSpPr/>
              <p:nvPr userDrawn="1"/>
            </p:nvSpPr>
            <p:spPr>
              <a:xfrm>
                <a:off x="6975603" y="5518920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924070F8-1DA8-C849-D29E-1D0E5258F1D8}"/>
                  </a:ext>
                </a:extLst>
              </p:cNvPr>
              <p:cNvSpPr/>
              <p:nvPr userDrawn="1"/>
            </p:nvSpPr>
            <p:spPr>
              <a:xfrm>
                <a:off x="6255603" y="4798722"/>
                <a:ext cx="720000" cy="720000"/>
              </a:xfrm>
              <a:prstGeom prst="rect">
                <a:avLst/>
              </a:prstGeom>
              <a:solidFill>
                <a:srgbClr val="0094D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43" name="직각 삼각형 42">
              <a:extLst>
                <a:ext uri="{FF2B5EF4-FFF2-40B4-BE49-F238E27FC236}">
                  <a16:creationId xmlns:a16="http://schemas.microsoft.com/office/drawing/2014/main" id="{3909BB7B-A41E-57E8-A36B-A02A984161E6}"/>
                </a:ext>
              </a:extLst>
            </p:cNvPr>
            <p:cNvSpPr/>
            <p:nvPr userDrawn="1"/>
          </p:nvSpPr>
          <p:spPr>
            <a:xfrm>
              <a:off x="7666900" y="5915223"/>
              <a:ext cx="720000" cy="720000"/>
            </a:xfrm>
            <a:prstGeom prst="rtTriangle">
              <a:avLst/>
            </a:prstGeom>
            <a:solidFill>
              <a:srgbClr val="0075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각 삼각형 44">
              <a:extLst>
                <a:ext uri="{FF2B5EF4-FFF2-40B4-BE49-F238E27FC236}">
                  <a16:creationId xmlns:a16="http://schemas.microsoft.com/office/drawing/2014/main" id="{CEBF704A-7AF6-B6DA-2D45-C936D10777D8}"/>
                </a:ext>
              </a:extLst>
            </p:cNvPr>
            <p:cNvSpPr/>
            <p:nvPr userDrawn="1"/>
          </p:nvSpPr>
          <p:spPr>
            <a:xfrm>
              <a:off x="9826900" y="3035329"/>
              <a:ext cx="720000" cy="720000"/>
            </a:xfrm>
            <a:prstGeom prst="rtTriangle">
              <a:avLst/>
            </a:prstGeom>
            <a:solidFill>
              <a:srgbClr val="0075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84CE3D8C-E7FC-A336-84D7-CCFFEAB003AB}"/>
              </a:ext>
            </a:extLst>
          </p:cNvPr>
          <p:cNvSpPr/>
          <p:nvPr userDrawn="1"/>
        </p:nvSpPr>
        <p:spPr>
          <a:xfrm>
            <a:off x="5803900" y="4600204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5DEE98A-FB90-C511-E7D8-C28C62AF68F1}"/>
              </a:ext>
            </a:extLst>
          </p:cNvPr>
          <p:cNvSpPr/>
          <p:nvPr userDrawn="1"/>
        </p:nvSpPr>
        <p:spPr>
          <a:xfrm>
            <a:off x="8242300" y="3033879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456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본문">
    <p:bg>
      <p:bgPr>
        <a:solidFill>
          <a:srgbClr val="0095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1" name="object 70">
            <a:extLst>
              <a:ext uri="{FF2B5EF4-FFF2-40B4-BE49-F238E27FC236}">
                <a16:creationId xmlns:a16="http://schemas.microsoft.com/office/drawing/2014/main" id="{B963D37A-6F24-F545-DF3C-B104E72748F4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altLang="ko-KR" dirty="0">
                <a:solidFill>
                  <a:schemeClr val="bg1"/>
                </a:solidFill>
              </a:rPr>
              <a:t>Keywords</a:t>
            </a:r>
          </a:p>
        </p:txBody>
      </p:sp>
      <p:sp>
        <p:nvSpPr>
          <p:cNvPr id="22" name="object 70">
            <a:extLst>
              <a:ext uri="{FF2B5EF4-FFF2-40B4-BE49-F238E27FC236}">
                <a16:creationId xmlns:a16="http://schemas.microsoft.com/office/drawing/2014/main" id="{10892BD9-77E6-5F8E-F456-1526EB5E790A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algn="ctr">
              <a:spcBef>
                <a:spcPts val="100"/>
              </a:spcBef>
              <a:defRPr sz="12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sz="1000" dirty="0">
                <a:solidFill>
                  <a:schemeClr val="bg1">
                    <a:lumMod val="75000"/>
                  </a:schemeClr>
                </a:solidFill>
              </a:rPr>
              <a:t>경영실적</a:t>
            </a:r>
            <a:endParaRPr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object 70">
            <a:extLst>
              <a:ext uri="{FF2B5EF4-FFF2-40B4-BE49-F238E27FC236}">
                <a16:creationId xmlns:a16="http://schemas.microsoft.com/office/drawing/2014/main" id="{EB23653F-E9BD-4638-A04F-EE2794028AC6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참고표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object 70">
            <a:extLst>
              <a:ext uri="{FF2B5EF4-FFF2-40B4-BE49-F238E27FC236}">
                <a16:creationId xmlns:a16="http://schemas.microsoft.com/office/drawing/2014/main" id="{9F789B78-0019-A07F-B947-FF07DEF1B4CB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목 차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1E79FF4-1660-9AB9-C0AC-D761CE3E7C0C}"/>
              </a:ext>
            </a:extLst>
          </p:cNvPr>
          <p:cNvSpPr txBox="1"/>
          <p:nvPr userDrawn="1"/>
        </p:nvSpPr>
        <p:spPr>
          <a:xfrm>
            <a:off x="309012" y="193622"/>
            <a:ext cx="198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Keywords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B46E62C3-4DFB-C7CE-74DC-77D7DAE1427B}"/>
              </a:ext>
            </a:extLst>
          </p:cNvPr>
          <p:cNvCxnSpPr>
            <a:cxnSpLocks/>
            <a:stCxn id="26" idx="3"/>
          </p:cNvCxnSpPr>
          <p:nvPr userDrawn="1"/>
        </p:nvCxnSpPr>
        <p:spPr>
          <a:xfrm>
            <a:off x="2298700" y="455232"/>
            <a:ext cx="83947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EE7B409D-27A6-DA0F-91A2-5F793CE3D789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그림 14" descr="폰트, 그래픽, 로고, 상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1F9A3247-23D3-B2EE-19CD-1C3C4715C2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68177"/>
            <a:ext cx="1118840" cy="3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9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본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3972BF6-8C4B-ACC4-8C0A-AE8A2FCB79C6}"/>
              </a:ext>
            </a:extLst>
          </p:cNvPr>
          <p:cNvSpPr/>
          <p:nvPr userDrawn="1"/>
        </p:nvSpPr>
        <p:spPr>
          <a:xfrm>
            <a:off x="0" y="0"/>
            <a:ext cx="10680701" cy="4784622"/>
          </a:xfrm>
          <a:prstGeom prst="rect">
            <a:avLst/>
          </a:prstGeom>
          <a:solidFill>
            <a:srgbClr val="0095D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F7304F4-F215-47A0-853E-240C3C310ACE}"/>
              </a:ext>
            </a:extLst>
          </p:cNvPr>
          <p:cNvSpPr/>
          <p:nvPr userDrawn="1"/>
        </p:nvSpPr>
        <p:spPr>
          <a:xfrm>
            <a:off x="0" y="-21934"/>
            <a:ext cx="10693400" cy="758478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1" name="object 70">
            <a:extLst>
              <a:ext uri="{FF2B5EF4-FFF2-40B4-BE49-F238E27FC236}">
                <a16:creationId xmlns:a16="http://schemas.microsoft.com/office/drawing/2014/main" id="{B963D37A-6F24-F545-DF3C-B104E72748F4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altLang="ko-KR" dirty="0">
                <a:solidFill>
                  <a:schemeClr val="bg1"/>
                </a:solidFill>
              </a:rPr>
              <a:t>Keywords</a:t>
            </a:r>
          </a:p>
        </p:txBody>
      </p:sp>
      <p:sp>
        <p:nvSpPr>
          <p:cNvPr id="22" name="object 70">
            <a:extLst>
              <a:ext uri="{FF2B5EF4-FFF2-40B4-BE49-F238E27FC236}">
                <a16:creationId xmlns:a16="http://schemas.microsoft.com/office/drawing/2014/main" id="{10892BD9-77E6-5F8E-F456-1526EB5E790A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algn="ctr">
              <a:spcBef>
                <a:spcPts val="100"/>
              </a:spcBef>
              <a:defRPr sz="12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sz="1000" dirty="0">
                <a:solidFill>
                  <a:schemeClr val="bg1">
                    <a:lumMod val="75000"/>
                  </a:schemeClr>
                </a:solidFill>
              </a:rPr>
              <a:t>경영실적</a:t>
            </a:r>
            <a:endParaRPr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object 70">
            <a:extLst>
              <a:ext uri="{FF2B5EF4-FFF2-40B4-BE49-F238E27FC236}">
                <a16:creationId xmlns:a16="http://schemas.microsoft.com/office/drawing/2014/main" id="{EB23653F-E9BD-4638-A04F-EE2794028AC6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참고표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object 70">
            <a:extLst>
              <a:ext uri="{FF2B5EF4-FFF2-40B4-BE49-F238E27FC236}">
                <a16:creationId xmlns:a16="http://schemas.microsoft.com/office/drawing/2014/main" id="{9F789B78-0019-A07F-B947-FF07DEF1B4CB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목 차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1E79FF4-1660-9AB9-C0AC-D761CE3E7C0C}"/>
              </a:ext>
            </a:extLst>
          </p:cNvPr>
          <p:cNvSpPr txBox="1"/>
          <p:nvPr userDrawn="1"/>
        </p:nvSpPr>
        <p:spPr>
          <a:xfrm>
            <a:off x="309012" y="193622"/>
            <a:ext cx="198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Keywords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B46E62C3-4DFB-C7CE-74DC-77D7DAE1427B}"/>
              </a:ext>
            </a:extLst>
          </p:cNvPr>
          <p:cNvCxnSpPr>
            <a:cxnSpLocks/>
            <a:stCxn id="26" idx="3"/>
          </p:cNvCxnSpPr>
          <p:nvPr userDrawn="1"/>
        </p:nvCxnSpPr>
        <p:spPr>
          <a:xfrm>
            <a:off x="2298700" y="455232"/>
            <a:ext cx="83947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EE7B409D-27A6-DA0F-91A2-5F793CE3D789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그림 14" descr="폰트, 그래픽, 로고, 상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1F9A3247-23D3-B2EE-19CD-1C3C4715C2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68177"/>
            <a:ext cx="1118840" cy="3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32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4_본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3972BF6-8C4B-ACC4-8C0A-AE8A2FCB79C6}"/>
              </a:ext>
            </a:extLst>
          </p:cNvPr>
          <p:cNvSpPr/>
          <p:nvPr userDrawn="1"/>
        </p:nvSpPr>
        <p:spPr>
          <a:xfrm>
            <a:off x="0" y="0"/>
            <a:ext cx="10680701" cy="4784622"/>
          </a:xfrm>
          <a:prstGeom prst="rect">
            <a:avLst/>
          </a:prstGeom>
          <a:solidFill>
            <a:srgbClr val="0095D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2" descr="다이어그램 차트 투자와 함께 이익 소득 배경에 재무 성공 그래프 및 성장 주식 시장 수입 재정의 비즈니스 화살표 증가.">
            <a:extLst>
              <a:ext uri="{FF2B5EF4-FFF2-40B4-BE49-F238E27FC236}">
                <a16:creationId xmlns:a16="http://schemas.microsoft.com/office/drawing/2014/main" id="{23703362-BFB7-4BEB-9F58-5A36DDC047F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1" r="14735"/>
          <a:stretch/>
        </p:blipFill>
        <p:spPr bwMode="auto">
          <a:xfrm flipH="1">
            <a:off x="-13560" y="0"/>
            <a:ext cx="10706957" cy="756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1" name="object 70">
            <a:extLst>
              <a:ext uri="{FF2B5EF4-FFF2-40B4-BE49-F238E27FC236}">
                <a16:creationId xmlns:a16="http://schemas.microsoft.com/office/drawing/2014/main" id="{B963D37A-6F24-F545-DF3C-B104E72748F4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altLang="ko-KR" dirty="0">
                <a:solidFill>
                  <a:schemeClr val="bg1"/>
                </a:solidFill>
              </a:rPr>
              <a:t>Keywords</a:t>
            </a:r>
          </a:p>
        </p:txBody>
      </p:sp>
      <p:sp>
        <p:nvSpPr>
          <p:cNvPr id="22" name="object 70">
            <a:extLst>
              <a:ext uri="{FF2B5EF4-FFF2-40B4-BE49-F238E27FC236}">
                <a16:creationId xmlns:a16="http://schemas.microsoft.com/office/drawing/2014/main" id="{10892BD9-77E6-5F8E-F456-1526EB5E790A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algn="ctr">
              <a:spcBef>
                <a:spcPts val="100"/>
              </a:spcBef>
              <a:defRPr sz="12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sz="1000" dirty="0">
                <a:solidFill>
                  <a:schemeClr val="bg1">
                    <a:lumMod val="75000"/>
                  </a:schemeClr>
                </a:solidFill>
              </a:rPr>
              <a:t>경영실적</a:t>
            </a:r>
            <a:endParaRPr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object 70">
            <a:extLst>
              <a:ext uri="{FF2B5EF4-FFF2-40B4-BE49-F238E27FC236}">
                <a16:creationId xmlns:a16="http://schemas.microsoft.com/office/drawing/2014/main" id="{EB23653F-E9BD-4638-A04F-EE2794028AC6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참고표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object 70">
            <a:extLst>
              <a:ext uri="{FF2B5EF4-FFF2-40B4-BE49-F238E27FC236}">
                <a16:creationId xmlns:a16="http://schemas.microsoft.com/office/drawing/2014/main" id="{9F789B78-0019-A07F-B947-FF07DEF1B4CB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목 차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1E79FF4-1660-9AB9-C0AC-D761CE3E7C0C}"/>
              </a:ext>
            </a:extLst>
          </p:cNvPr>
          <p:cNvSpPr txBox="1"/>
          <p:nvPr userDrawn="1"/>
        </p:nvSpPr>
        <p:spPr>
          <a:xfrm>
            <a:off x="309012" y="193622"/>
            <a:ext cx="198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Keywords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B46E62C3-4DFB-C7CE-74DC-77D7DAE1427B}"/>
              </a:ext>
            </a:extLst>
          </p:cNvPr>
          <p:cNvCxnSpPr>
            <a:cxnSpLocks/>
            <a:stCxn id="26" idx="3"/>
          </p:cNvCxnSpPr>
          <p:nvPr userDrawn="1"/>
        </p:nvCxnSpPr>
        <p:spPr>
          <a:xfrm>
            <a:off x="2298700" y="455232"/>
            <a:ext cx="83947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EE7B409D-27A6-DA0F-91A2-5F793CE3D789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그림 14" descr="폰트, 그래픽, 로고, 상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1F9A3247-23D3-B2EE-19CD-1C3C4715C2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68177"/>
            <a:ext cx="1118840" cy="3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62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6_본문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BD1B9C33-6972-C6D5-6183-E8C5933C35B7}"/>
              </a:ext>
            </a:extLst>
          </p:cNvPr>
          <p:cNvSpPr/>
          <p:nvPr userDrawn="1"/>
        </p:nvSpPr>
        <p:spPr>
          <a:xfrm>
            <a:off x="-11181" y="-6708"/>
            <a:ext cx="10704581" cy="7562849"/>
          </a:xfrm>
          <a:prstGeom prst="rect">
            <a:avLst/>
          </a:prstGeom>
          <a:solidFill>
            <a:schemeClr val="tx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1" name="object 70">
            <a:extLst>
              <a:ext uri="{FF2B5EF4-FFF2-40B4-BE49-F238E27FC236}">
                <a16:creationId xmlns:a16="http://schemas.microsoft.com/office/drawing/2014/main" id="{B963D37A-6F24-F545-DF3C-B104E72748F4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altLang="ko-KR" dirty="0">
                <a:solidFill>
                  <a:schemeClr val="bg1"/>
                </a:solidFill>
              </a:rPr>
              <a:t>Keywords</a:t>
            </a:r>
          </a:p>
        </p:txBody>
      </p:sp>
      <p:sp>
        <p:nvSpPr>
          <p:cNvPr id="22" name="object 70">
            <a:extLst>
              <a:ext uri="{FF2B5EF4-FFF2-40B4-BE49-F238E27FC236}">
                <a16:creationId xmlns:a16="http://schemas.microsoft.com/office/drawing/2014/main" id="{10892BD9-77E6-5F8E-F456-1526EB5E790A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algn="ctr">
              <a:spcBef>
                <a:spcPts val="100"/>
              </a:spcBef>
              <a:defRPr sz="12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sz="1000" dirty="0">
                <a:solidFill>
                  <a:schemeClr val="bg1">
                    <a:lumMod val="75000"/>
                  </a:schemeClr>
                </a:solidFill>
              </a:rPr>
              <a:t>경영실적</a:t>
            </a:r>
            <a:endParaRPr sz="1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object 70">
            <a:extLst>
              <a:ext uri="{FF2B5EF4-FFF2-40B4-BE49-F238E27FC236}">
                <a16:creationId xmlns:a16="http://schemas.microsoft.com/office/drawing/2014/main" id="{EB23653F-E9BD-4638-A04F-EE2794028AC6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참고표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object 70">
            <a:extLst>
              <a:ext uri="{FF2B5EF4-FFF2-40B4-BE49-F238E27FC236}">
                <a16:creationId xmlns:a16="http://schemas.microsoft.com/office/drawing/2014/main" id="{9F789B78-0019-A07F-B947-FF07DEF1B4CB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목 차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1E79FF4-1660-9AB9-C0AC-D761CE3E7C0C}"/>
              </a:ext>
            </a:extLst>
          </p:cNvPr>
          <p:cNvSpPr txBox="1"/>
          <p:nvPr userDrawn="1"/>
        </p:nvSpPr>
        <p:spPr>
          <a:xfrm>
            <a:off x="309012" y="193622"/>
            <a:ext cx="198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Keywords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B46E62C3-4DFB-C7CE-74DC-77D7DAE1427B}"/>
              </a:ext>
            </a:extLst>
          </p:cNvPr>
          <p:cNvCxnSpPr>
            <a:cxnSpLocks/>
            <a:stCxn id="26" idx="3"/>
          </p:cNvCxnSpPr>
          <p:nvPr userDrawn="1"/>
        </p:nvCxnSpPr>
        <p:spPr>
          <a:xfrm>
            <a:off x="2298700" y="455232"/>
            <a:ext cx="83947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EE7B409D-27A6-DA0F-91A2-5F793CE3D789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그림 14" descr="폰트, 그래픽, 로고, 상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1F9A3247-23D3-B2EE-19CD-1C3C4715C2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68177"/>
            <a:ext cx="1118840" cy="3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45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919896-5A03-429E-B6A9-D4981DC1D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3375" cy="14605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8B12F4D-A7BA-4646-9926-B93866C3D392}"/>
              </a:ext>
            </a:extLst>
          </p:cNvPr>
          <p:cNvSpPr/>
          <p:nvPr userDrawn="1"/>
        </p:nvSpPr>
        <p:spPr>
          <a:xfrm flipV="1">
            <a:off x="2" y="8"/>
            <a:ext cx="10691811" cy="7559666"/>
          </a:xfrm>
          <a:prstGeom prst="rect">
            <a:avLst/>
          </a:prstGeom>
          <a:gradFill>
            <a:gsLst>
              <a:gs pos="0">
                <a:srgbClr val="0095DA"/>
              </a:gs>
              <a:gs pos="89000">
                <a:srgbClr val="004098">
                  <a:lumMod val="82000"/>
                  <a:lumOff val="18000"/>
                </a:srgbClr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7F5139D-3398-45DA-9AED-C85D8791D2DC}"/>
              </a:ext>
            </a:extLst>
          </p:cNvPr>
          <p:cNvGrpSpPr/>
          <p:nvPr userDrawn="1"/>
        </p:nvGrpSpPr>
        <p:grpSpPr>
          <a:xfrm>
            <a:off x="2523074" y="5602454"/>
            <a:ext cx="5645665" cy="1957223"/>
            <a:chOff x="3048392" y="5966685"/>
            <a:chExt cx="4595029" cy="159299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F588AEF1-4B52-4191-9FF6-B7B9AD684030}"/>
                </a:ext>
              </a:extLst>
            </p:cNvPr>
            <p:cNvGrpSpPr/>
            <p:nvPr/>
          </p:nvGrpSpPr>
          <p:grpSpPr>
            <a:xfrm>
              <a:off x="3048392" y="5978754"/>
              <a:ext cx="4595029" cy="1580922"/>
              <a:chOff x="2487942" y="5593108"/>
              <a:chExt cx="5715929" cy="1966568"/>
            </a:xfrm>
          </p:grpSpPr>
          <p:sp>
            <p:nvSpPr>
              <p:cNvPr id="16" name="자유형: 도형 15">
                <a:extLst>
                  <a:ext uri="{FF2B5EF4-FFF2-40B4-BE49-F238E27FC236}">
                    <a16:creationId xmlns:a16="http://schemas.microsoft.com/office/drawing/2014/main" id="{C4A08CA6-1C80-4C1B-B863-3566760B9508}"/>
                  </a:ext>
                </a:extLst>
              </p:cNvPr>
              <p:cNvSpPr/>
              <p:nvPr/>
            </p:nvSpPr>
            <p:spPr>
              <a:xfrm>
                <a:off x="2487942" y="6810923"/>
                <a:ext cx="388939" cy="742377"/>
              </a:xfrm>
              <a:custGeom>
                <a:avLst/>
                <a:gdLst>
                  <a:gd name="connsiteX0" fmla="*/ 509281 w 509281"/>
                  <a:gd name="connsiteY0" fmla="*/ 0 h 972074"/>
                  <a:gd name="connsiteX1" fmla="*/ 89113 w 509281"/>
                  <a:gd name="connsiteY1" fmla="*/ 972074 h 972074"/>
                  <a:gd name="connsiteX2" fmla="*/ 0 w 509281"/>
                  <a:gd name="connsiteY2" fmla="*/ 972074 h 972074"/>
                  <a:gd name="connsiteX3" fmla="*/ 67893 w 509281"/>
                  <a:gd name="connsiteY3" fmla="*/ 756087 h 972074"/>
                  <a:gd name="connsiteX0" fmla="*/ 0 w 509281"/>
                  <a:gd name="connsiteY0" fmla="*/ 972074 h 1089915"/>
                  <a:gd name="connsiteX1" fmla="*/ 67893 w 509281"/>
                  <a:gd name="connsiteY1" fmla="*/ 756087 h 1089915"/>
                  <a:gd name="connsiteX2" fmla="*/ 509281 w 509281"/>
                  <a:gd name="connsiteY2" fmla="*/ 0 h 1089915"/>
                  <a:gd name="connsiteX3" fmla="*/ 89113 w 509281"/>
                  <a:gd name="connsiteY3" fmla="*/ 972074 h 1089915"/>
                  <a:gd name="connsiteX4" fmla="*/ 117841 w 509281"/>
                  <a:gd name="connsiteY4" fmla="*/ 1089915 h 1089915"/>
                  <a:gd name="connsiteX0" fmla="*/ 0 w 509281"/>
                  <a:gd name="connsiteY0" fmla="*/ 972074 h 972074"/>
                  <a:gd name="connsiteX1" fmla="*/ 67893 w 509281"/>
                  <a:gd name="connsiteY1" fmla="*/ 756087 h 972074"/>
                  <a:gd name="connsiteX2" fmla="*/ 509281 w 509281"/>
                  <a:gd name="connsiteY2" fmla="*/ 0 h 972074"/>
                  <a:gd name="connsiteX3" fmla="*/ 89113 w 509281"/>
                  <a:gd name="connsiteY3" fmla="*/ 972074 h 972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9281" h="972074">
                    <a:moveTo>
                      <a:pt x="0" y="972074"/>
                    </a:moveTo>
                    <a:lnTo>
                      <a:pt x="67893" y="756087"/>
                    </a:lnTo>
                    <a:lnTo>
                      <a:pt x="509281" y="0"/>
                    </a:lnTo>
                    <a:lnTo>
                      <a:pt x="89113" y="972074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17" name="자유형: 도형 16">
                <a:extLst>
                  <a:ext uri="{FF2B5EF4-FFF2-40B4-BE49-F238E27FC236}">
                    <a16:creationId xmlns:a16="http://schemas.microsoft.com/office/drawing/2014/main" id="{DC20FE59-9745-4B13-8A57-D4332A193880}"/>
                  </a:ext>
                </a:extLst>
              </p:cNvPr>
              <p:cNvSpPr/>
              <p:nvPr/>
            </p:nvSpPr>
            <p:spPr>
              <a:xfrm>
                <a:off x="7281973" y="6239749"/>
                <a:ext cx="870328" cy="1148346"/>
              </a:xfrm>
              <a:custGeom>
                <a:avLst/>
                <a:gdLst>
                  <a:gd name="connsiteX0" fmla="*/ -104 w 341705"/>
                  <a:gd name="connsiteY0" fmla="*/ 138 h 450859"/>
                  <a:gd name="connsiteX1" fmla="*/ 341601 w 341705"/>
                  <a:gd name="connsiteY1" fmla="*/ 450998 h 450859"/>
                  <a:gd name="connsiteX2" fmla="*/ 209254 w 341705"/>
                  <a:gd name="connsiteY2" fmla="*/ 224291 h 450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41705" h="450859">
                    <a:moveTo>
                      <a:pt x="-104" y="138"/>
                    </a:moveTo>
                    <a:lnTo>
                      <a:pt x="341601" y="450998"/>
                    </a:lnTo>
                    <a:lnTo>
                      <a:pt x="209254" y="224291"/>
                    </a:lnTo>
                    <a:close/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18" name="자유형: 도형 17">
                <a:extLst>
                  <a:ext uri="{FF2B5EF4-FFF2-40B4-BE49-F238E27FC236}">
                    <a16:creationId xmlns:a16="http://schemas.microsoft.com/office/drawing/2014/main" id="{6259F3C1-0528-442C-B1E4-98FE0882AE23}"/>
                  </a:ext>
                </a:extLst>
              </p:cNvPr>
              <p:cNvSpPr/>
              <p:nvPr/>
            </p:nvSpPr>
            <p:spPr>
              <a:xfrm>
                <a:off x="4665768" y="5593630"/>
                <a:ext cx="1360235" cy="0"/>
              </a:xfrm>
              <a:custGeom>
                <a:avLst/>
                <a:gdLst>
                  <a:gd name="connsiteX0" fmla="*/ 33 w 534049"/>
                  <a:gd name="connsiteY0" fmla="*/ 205 h 67236"/>
                  <a:gd name="connsiteX1" fmla="*/ 95460 w 534049"/>
                  <a:gd name="connsiteY1" fmla="*/ 67442 h 67236"/>
                  <a:gd name="connsiteX2" fmla="*/ 534083 w 534049"/>
                  <a:gd name="connsiteY2" fmla="*/ 205 h 67236"/>
                  <a:gd name="connsiteX0" fmla="*/ 95427 w 534050"/>
                  <a:gd name="connsiteY0" fmla="*/ 67237 h 102571"/>
                  <a:gd name="connsiteX1" fmla="*/ 534050 w 534050"/>
                  <a:gd name="connsiteY1" fmla="*/ 0 h 102571"/>
                  <a:gd name="connsiteX2" fmla="*/ 0 w 534050"/>
                  <a:gd name="connsiteY2" fmla="*/ 0 h 102571"/>
                  <a:gd name="connsiteX3" fmla="*/ 130761 w 534050"/>
                  <a:gd name="connsiteY3" fmla="*/ 102571 h 102571"/>
                  <a:gd name="connsiteX0" fmla="*/ 95427 w 534050"/>
                  <a:gd name="connsiteY0" fmla="*/ 67237 h 67237"/>
                  <a:gd name="connsiteX1" fmla="*/ 534050 w 534050"/>
                  <a:gd name="connsiteY1" fmla="*/ 0 h 67237"/>
                  <a:gd name="connsiteX2" fmla="*/ 0 w 534050"/>
                  <a:gd name="connsiteY2" fmla="*/ 0 h 67237"/>
                  <a:gd name="connsiteX0" fmla="*/ 534050 w 534050"/>
                  <a:gd name="connsiteY0" fmla="*/ 0 h 0"/>
                  <a:gd name="connsiteX1" fmla="*/ 0 w 5340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4050">
                    <a:moveTo>
                      <a:pt x="5340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19" name="자유형: 도형 18">
                <a:extLst>
                  <a:ext uri="{FF2B5EF4-FFF2-40B4-BE49-F238E27FC236}">
                    <a16:creationId xmlns:a16="http://schemas.microsoft.com/office/drawing/2014/main" id="{99FF4879-0B51-4E9C-97CF-C04E76DF6BB3}"/>
                  </a:ext>
                </a:extLst>
              </p:cNvPr>
              <p:cNvSpPr/>
              <p:nvPr/>
            </p:nvSpPr>
            <p:spPr>
              <a:xfrm>
                <a:off x="4908738" y="5593108"/>
                <a:ext cx="1346418" cy="504032"/>
              </a:xfrm>
              <a:custGeom>
                <a:avLst/>
                <a:gdLst>
                  <a:gd name="connsiteX0" fmla="*/ 20 w 528625"/>
                  <a:gd name="connsiteY0" fmla="*/ 67432 h 197891"/>
                  <a:gd name="connsiteX1" fmla="*/ 528645 w 528625"/>
                  <a:gd name="connsiteY1" fmla="*/ 198087 h 197891"/>
                  <a:gd name="connsiteX2" fmla="*/ 438643 w 528625"/>
                  <a:gd name="connsiteY2" fmla="*/ 195 h 197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28625" h="197891">
                    <a:moveTo>
                      <a:pt x="20" y="67432"/>
                    </a:moveTo>
                    <a:lnTo>
                      <a:pt x="528645" y="198087"/>
                    </a:lnTo>
                    <a:lnTo>
                      <a:pt x="438643" y="195"/>
                    </a:lnTo>
                    <a:close/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0" name="자유형: 도형 19">
                <a:extLst>
                  <a:ext uri="{FF2B5EF4-FFF2-40B4-BE49-F238E27FC236}">
                    <a16:creationId xmlns:a16="http://schemas.microsoft.com/office/drawing/2014/main" id="{A50B805A-C222-46B2-871A-627B9F91782E}"/>
                  </a:ext>
                </a:extLst>
              </p:cNvPr>
              <p:cNvSpPr/>
              <p:nvPr/>
            </p:nvSpPr>
            <p:spPr>
              <a:xfrm>
                <a:off x="6025807" y="5593594"/>
                <a:ext cx="1256053" cy="646643"/>
              </a:xfrm>
              <a:custGeom>
                <a:avLst/>
                <a:gdLst>
                  <a:gd name="connsiteX0" fmla="*/ -43 w 493146"/>
                  <a:gd name="connsiteY0" fmla="*/ 191 h 253881"/>
                  <a:gd name="connsiteX1" fmla="*/ 89960 w 493146"/>
                  <a:gd name="connsiteY1" fmla="*/ 198083 h 253881"/>
                  <a:gd name="connsiteX2" fmla="*/ 493104 w 493146"/>
                  <a:gd name="connsiteY2" fmla="*/ 254073 h 253881"/>
                  <a:gd name="connsiteX0" fmla="*/ 90003 w 493147"/>
                  <a:gd name="connsiteY0" fmla="*/ 197892 h 253882"/>
                  <a:gd name="connsiteX1" fmla="*/ 493147 w 493147"/>
                  <a:gd name="connsiteY1" fmla="*/ 253882 h 253882"/>
                  <a:gd name="connsiteX2" fmla="*/ 0 w 493147"/>
                  <a:gd name="connsiteY2" fmla="*/ 0 h 253882"/>
                  <a:gd name="connsiteX3" fmla="*/ 125337 w 493147"/>
                  <a:gd name="connsiteY3" fmla="*/ 233226 h 253882"/>
                  <a:gd name="connsiteX0" fmla="*/ 90003 w 493147"/>
                  <a:gd name="connsiteY0" fmla="*/ 197892 h 253882"/>
                  <a:gd name="connsiteX1" fmla="*/ 493147 w 493147"/>
                  <a:gd name="connsiteY1" fmla="*/ 253882 h 253882"/>
                  <a:gd name="connsiteX2" fmla="*/ 0 w 493147"/>
                  <a:gd name="connsiteY2" fmla="*/ 0 h 253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93147" h="253882">
                    <a:moveTo>
                      <a:pt x="90003" y="197892"/>
                    </a:moveTo>
                    <a:lnTo>
                      <a:pt x="493147" y="253882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1" name="자유형: 도형 20">
                <a:extLst>
                  <a:ext uri="{FF2B5EF4-FFF2-40B4-BE49-F238E27FC236}">
                    <a16:creationId xmlns:a16="http://schemas.microsoft.com/office/drawing/2014/main" id="{3DFAF8D1-2811-4DDE-9D87-A836FE36F958}"/>
                  </a:ext>
                </a:extLst>
              </p:cNvPr>
              <p:cNvSpPr/>
              <p:nvPr/>
            </p:nvSpPr>
            <p:spPr>
              <a:xfrm>
                <a:off x="2876692" y="5593550"/>
                <a:ext cx="2032348" cy="1217562"/>
              </a:xfrm>
              <a:custGeom>
                <a:avLst/>
                <a:gdLst>
                  <a:gd name="connsiteX0" fmla="*/ 798050 w 797932"/>
                  <a:gd name="connsiteY0" fmla="*/ 67411 h 478033"/>
                  <a:gd name="connsiteX1" fmla="*/ 702623 w 797932"/>
                  <a:gd name="connsiteY1" fmla="*/ 174 h 478033"/>
                  <a:gd name="connsiteX2" fmla="*/ 209476 w 797932"/>
                  <a:gd name="connsiteY2" fmla="*/ 254056 h 478033"/>
                  <a:gd name="connsiteX3" fmla="*/ 118 w 797932"/>
                  <a:gd name="connsiteY3" fmla="*/ 478208 h 478033"/>
                  <a:gd name="connsiteX4" fmla="*/ 363876 w 797932"/>
                  <a:gd name="connsiteY4" fmla="*/ 362855 h 478033"/>
                  <a:gd name="connsiteX0" fmla="*/ 363758 w 797932"/>
                  <a:gd name="connsiteY0" fmla="*/ 362681 h 478034"/>
                  <a:gd name="connsiteX1" fmla="*/ 797932 w 797932"/>
                  <a:gd name="connsiteY1" fmla="*/ 67237 h 478034"/>
                  <a:gd name="connsiteX2" fmla="*/ 702505 w 797932"/>
                  <a:gd name="connsiteY2" fmla="*/ 0 h 478034"/>
                  <a:gd name="connsiteX3" fmla="*/ 209358 w 797932"/>
                  <a:gd name="connsiteY3" fmla="*/ 253882 h 478034"/>
                  <a:gd name="connsiteX4" fmla="*/ 0 w 797932"/>
                  <a:gd name="connsiteY4" fmla="*/ 478034 h 478034"/>
                  <a:gd name="connsiteX5" fmla="*/ 399092 w 797932"/>
                  <a:gd name="connsiteY5" fmla="*/ 398015 h 478034"/>
                  <a:gd name="connsiteX0" fmla="*/ 363758 w 797932"/>
                  <a:gd name="connsiteY0" fmla="*/ 362681 h 478034"/>
                  <a:gd name="connsiteX1" fmla="*/ 797932 w 797932"/>
                  <a:gd name="connsiteY1" fmla="*/ 67237 h 478034"/>
                  <a:gd name="connsiteX2" fmla="*/ 702505 w 797932"/>
                  <a:gd name="connsiteY2" fmla="*/ 0 h 478034"/>
                  <a:gd name="connsiteX3" fmla="*/ 209358 w 797932"/>
                  <a:gd name="connsiteY3" fmla="*/ 253882 h 478034"/>
                  <a:gd name="connsiteX4" fmla="*/ 0 w 797932"/>
                  <a:gd name="connsiteY4" fmla="*/ 478034 h 478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7932" h="478034">
                    <a:moveTo>
                      <a:pt x="363758" y="362681"/>
                    </a:moveTo>
                    <a:lnTo>
                      <a:pt x="797932" y="67237"/>
                    </a:lnTo>
                    <a:lnTo>
                      <a:pt x="702505" y="0"/>
                    </a:lnTo>
                    <a:lnTo>
                      <a:pt x="209358" y="253882"/>
                    </a:lnTo>
                    <a:lnTo>
                      <a:pt x="0" y="478034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2" name="자유형: 도형 21">
                <a:extLst>
                  <a:ext uri="{FF2B5EF4-FFF2-40B4-BE49-F238E27FC236}">
                    <a16:creationId xmlns:a16="http://schemas.microsoft.com/office/drawing/2014/main" id="{658D4B74-80E7-4A34-BC54-3C91B2895C21}"/>
                  </a:ext>
                </a:extLst>
              </p:cNvPr>
              <p:cNvSpPr/>
              <p:nvPr/>
            </p:nvSpPr>
            <p:spPr>
              <a:xfrm>
                <a:off x="8151972" y="7388194"/>
                <a:ext cx="51899" cy="165107"/>
              </a:xfrm>
              <a:custGeom>
                <a:avLst/>
                <a:gdLst>
                  <a:gd name="connsiteX0" fmla="*/ 47352 w 115309"/>
                  <a:gd name="connsiteY0" fmla="*/ 0 h 216193"/>
                  <a:gd name="connsiteX1" fmla="*/ 115309 w 115309"/>
                  <a:gd name="connsiteY1" fmla="*/ 216193 h 216193"/>
                  <a:gd name="connsiteX2" fmla="*/ 0 w 115309"/>
                  <a:gd name="connsiteY2" fmla="*/ 216193 h 216193"/>
                  <a:gd name="connsiteX0" fmla="*/ 0 w 117841"/>
                  <a:gd name="connsiteY0" fmla="*/ 216193 h 334034"/>
                  <a:gd name="connsiteX1" fmla="*/ 47352 w 117841"/>
                  <a:gd name="connsiteY1" fmla="*/ 0 h 334034"/>
                  <a:gd name="connsiteX2" fmla="*/ 115309 w 117841"/>
                  <a:gd name="connsiteY2" fmla="*/ 216193 h 334034"/>
                  <a:gd name="connsiteX3" fmla="*/ 117841 w 117841"/>
                  <a:gd name="connsiteY3" fmla="*/ 334034 h 334034"/>
                  <a:gd name="connsiteX0" fmla="*/ 0 w 115309"/>
                  <a:gd name="connsiteY0" fmla="*/ 216193 h 216193"/>
                  <a:gd name="connsiteX1" fmla="*/ 47352 w 115309"/>
                  <a:gd name="connsiteY1" fmla="*/ 0 h 216193"/>
                  <a:gd name="connsiteX2" fmla="*/ 115309 w 115309"/>
                  <a:gd name="connsiteY2" fmla="*/ 216193 h 216193"/>
                  <a:gd name="connsiteX0" fmla="*/ 0 w 67957"/>
                  <a:gd name="connsiteY0" fmla="*/ 0 h 216193"/>
                  <a:gd name="connsiteX1" fmla="*/ 67957 w 67957"/>
                  <a:gd name="connsiteY1" fmla="*/ 216193 h 2161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957" h="216193">
                    <a:moveTo>
                      <a:pt x="0" y="0"/>
                    </a:moveTo>
                    <a:lnTo>
                      <a:pt x="67957" y="216193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7EE89B30-D02A-420D-ACD3-C4A398933809}"/>
                  </a:ext>
                </a:extLst>
              </p:cNvPr>
              <p:cNvSpPr/>
              <p:nvPr/>
            </p:nvSpPr>
            <p:spPr>
              <a:xfrm>
                <a:off x="2876773" y="6517173"/>
                <a:ext cx="926498" cy="1036128"/>
              </a:xfrm>
              <a:custGeom>
                <a:avLst/>
                <a:gdLst>
                  <a:gd name="connsiteX0" fmla="*/ 1213164 w 1213164"/>
                  <a:gd name="connsiteY0" fmla="*/ 0 h 1356713"/>
                  <a:gd name="connsiteX1" fmla="*/ 227267 w 1213164"/>
                  <a:gd name="connsiteY1" fmla="*/ 1356713 h 1356713"/>
                  <a:gd name="connsiteX2" fmla="*/ 89127 w 1213164"/>
                  <a:gd name="connsiteY2" fmla="*/ 1356713 h 1356713"/>
                  <a:gd name="connsiteX3" fmla="*/ 0 w 1213164"/>
                  <a:gd name="connsiteY3" fmla="*/ 384712 h 1356713"/>
                  <a:gd name="connsiteX0" fmla="*/ 89127 w 1213164"/>
                  <a:gd name="connsiteY0" fmla="*/ 1356713 h 1474554"/>
                  <a:gd name="connsiteX1" fmla="*/ 0 w 1213164"/>
                  <a:gd name="connsiteY1" fmla="*/ 384712 h 1474554"/>
                  <a:gd name="connsiteX2" fmla="*/ 1213164 w 1213164"/>
                  <a:gd name="connsiteY2" fmla="*/ 0 h 1474554"/>
                  <a:gd name="connsiteX3" fmla="*/ 227267 w 1213164"/>
                  <a:gd name="connsiteY3" fmla="*/ 1356713 h 1474554"/>
                  <a:gd name="connsiteX4" fmla="*/ 206968 w 1213164"/>
                  <a:gd name="connsiteY4" fmla="*/ 1474554 h 1474554"/>
                  <a:gd name="connsiteX0" fmla="*/ 89127 w 1213164"/>
                  <a:gd name="connsiteY0" fmla="*/ 1356713 h 1356713"/>
                  <a:gd name="connsiteX1" fmla="*/ 0 w 1213164"/>
                  <a:gd name="connsiteY1" fmla="*/ 384712 h 1356713"/>
                  <a:gd name="connsiteX2" fmla="*/ 1213164 w 1213164"/>
                  <a:gd name="connsiteY2" fmla="*/ 0 h 1356713"/>
                  <a:gd name="connsiteX3" fmla="*/ 227267 w 1213164"/>
                  <a:gd name="connsiteY3" fmla="*/ 1356713 h 1356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3164" h="1356713">
                    <a:moveTo>
                      <a:pt x="89127" y="1356713"/>
                    </a:moveTo>
                    <a:lnTo>
                      <a:pt x="0" y="384712"/>
                    </a:lnTo>
                    <a:lnTo>
                      <a:pt x="1213164" y="0"/>
                    </a:lnTo>
                    <a:lnTo>
                      <a:pt x="227267" y="1356713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자유형: 도형 23">
                <a:extLst>
                  <a:ext uri="{FF2B5EF4-FFF2-40B4-BE49-F238E27FC236}">
                    <a16:creationId xmlns:a16="http://schemas.microsoft.com/office/drawing/2014/main" id="{323E0EDD-11A7-4731-9F4F-E174C0F74D31}"/>
                  </a:ext>
                </a:extLst>
              </p:cNvPr>
              <p:cNvSpPr/>
              <p:nvPr/>
            </p:nvSpPr>
            <p:spPr>
              <a:xfrm>
                <a:off x="6255028" y="6097532"/>
                <a:ext cx="1094285" cy="923756"/>
              </a:xfrm>
              <a:custGeom>
                <a:avLst/>
                <a:gdLst>
                  <a:gd name="connsiteX0" fmla="*/ -51 w 429634"/>
                  <a:gd name="connsiteY0" fmla="*/ 153 h 362680"/>
                  <a:gd name="connsiteX1" fmla="*/ 429583 w 429634"/>
                  <a:gd name="connsiteY1" fmla="*/ 362834 h 362680"/>
                  <a:gd name="connsiteX2" fmla="*/ 403093 w 429634"/>
                  <a:gd name="connsiteY2" fmla="*/ 56143 h 362680"/>
                  <a:gd name="connsiteX0" fmla="*/ 0 w 429634"/>
                  <a:gd name="connsiteY0" fmla="*/ 0 h 362681"/>
                  <a:gd name="connsiteX1" fmla="*/ 429634 w 429634"/>
                  <a:gd name="connsiteY1" fmla="*/ 362681 h 362681"/>
                  <a:gd name="connsiteX2" fmla="*/ 403144 w 429634"/>
                  <a:gd name="connsiteY2" fmla="*/ 55990 h 362681"/>
                  <a:gd name="connsiteX3" fmla="*/ 35334 w 429634"/>
                  <a:gd name="connsiteY3" fmla="*/ 35334 h 362681"/>
                  <a:gd name="connsiteX0" fmla="*/ 0 w 429634"/>
                  <a:gd name="connsiteY0" fmla="*/ 0 h 362681"/>
                  <a:gd name="connsiteX1" fmla="*/ 429634 w 429634"/>
                  <a:gd name="connsiteY1" fmla="*/ 362681 h 362681"/>
                  <a:gd name="connsiteX2" fmla="*/ 403144 w 429634"/>
                  <a:gd name="connsiteY2" fmla="*/ 55990 h 362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29634" h="362681">
                    <a:moveTo>
                      <a:pt x="0" y="0"/>
                    </a:moveTo>
                    <a:lnTo>
                      <a:pt x="429634" y="362681"/>
                    </a:lnTo>
                    <a:lnTo>
                      <a:pt x="403144" y="55990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5" name="자유형: 도형 24">
                <a:extLst>
                  <a:ext uri="{FF2B5EF4-FFF2-40B4-BE49-F238E27FC236}">
                    <a16:creationId xmlns:a16="http://schemas.microsoft.com/office/drawing/2014/main" id="{A04EDF06-AC51-41EF-8537-6A0AC6EAC085}"/>
                  </a:ext>
                </a:extLst>
              </p:cNvPr>
              <p:cNvSpPr/>
              <p:nvPr/>
            </p:nvSpPr>
            <p:spPr>
              <a:xfrm>
                <a:off x="7349173" y="7021121"/>
                <a:ext cx="802858" cy="532179"/>
              </a:xfrm>
              <a:custGeom>
                <a:avLst/>
                <a:gdLst>
                  <a:gd name="connsiteX0" fmla="*/ 0 w 1051269"/>
                  <a:gd name="connsiteY0" fmla="*/ 0 h 696839"/>
                  <a:gd name="connsiteX1" fmla="*/ 1051269 w 1051269"/>
                  <a:gd name="connsiteY1" fmla="*/ 480816 h 696839"/>
                  <a:gd name="connsiteX2" fmla="*/ 1003955 w 1051269"/>
                  <a:gd name="connsiteY2" fmla="*/ 696839 h 696839"/>
                  <a:gd name="connsiteX3" fmla="*/ 318071 w 1051269"/>
                  <a:gd name="connsiteY3" fmla="*/ 696839 h 696839"/>
                  <a:gd name="connsiteX0" fmla="*/ 318071 w 1051269"/>
                  <a:gd name="connsiteY0" fmla="*/ 696839 h 814680"/>
                  <a:gd name="connsiteX1" fmla="*/ 0 w 1051269"/>
                  <a:gd name="connsiteY1" fmla="*/ 0 h 814680"/>
                  <a:gd name="connsiteX2" fmla="*/ 1051269 w 1051269"/>
                  <a:gd name="connsiteY2" fmla="*/ 480816 h 814680"/>
                  <a:gd name="connsiteX3" fmla="*/ 1003955 w 1051269"/>
                  <a:gd name="connsiteY3" fmla="*/ 696839 h 814680"/>
                  <a:gd name="connsiteX4" fmla="*/ 435912 w 1051269"/>
                  <a:gd name="connsiteY4" fmla="*/ 814680 h 814680"/>
                  <a:gd name="connsiteX0" fmla="*/ 318071 w 1051269"/>
                  <a:gd name="connsiteY0" fmla="*/ 696839 h 696839"/>
                  <a:gd name="connsiteX1" fmla="*/ 0 w 1051269"/>
                  <a:gd name="connsiteY1" fmla="*/ 0 h 696839"/>
                  <a:gd name="connsiteX2" fmla="*/ 1051269 w 1051269"/>
                  <a:gd name="connsiteY2" fmla="*/ 480816 h 696839"/>
                  <a:gd name="connsiteX3" fmla="*/ 1003955 w 1051269"/>
                  <a:gd name="connsiteY3" fmla="*/ 696839 h 696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51269" h="696839">
                    <a:moveTo>
                      <a:pt x="318071" y="696839"/>
                    </a:moveTo>
                    <a:lnTo>
                      <a:pt x="0" y="0"/>
                    </a:lnTo>
                    <a:lnTo>
                      <a:pt x="1051269" y="480816"/>
                    </a:lnTo>
                    <a:lnTo>
                      <a:pt x="1003955" y="696839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26" name="자유형: 도형 25">
                <a:extLst>
                  <a:ext uri="{FF2B5EF4-FFF2-40B4-BE49-F238E27FC236}">
                    <a16:creationId xmlns:a16="http://schemas.microsoft.com/office/drawing/2014/main" id="{2DC2684B-8D7B-47BB-B5A1-3E28015CA899}"/>
                  </a:ext>
                </a:extLst>
              </p:cNvPr>
              <p:cNvSpPr/>
              <p:nvPr/>
            </p:nvSpPr>
            <p:spPr>
              <a:xfrm>
                <a:off x="4908789" y="5764809"/>
                <a:ext cx="1346418" cy="808169"/>
              </a:xfrm>
              <a:custGeom>
                <a:avLst/>
                <a:gdLst>
                  <a:gd name="connsiteX0" fmla="*/ 20 w 528625"/>
                  <a:gd name="connsiteY0" fmla="*/ 176 h 317299"/>
                  <a:gd name="connsiteX1" fmla="*/ 79480 w 528625"/>
                  <a:gd name="connsiteY1" fmla="*/ 317476 h 317299"/>
                  <a:gd name="connsiteX2" fmla="*/ 528645 w 528625"/>
                  <a:gd name="connsiteY2" fmla="*/ 130831 h 317299"/>
                  <a:gd name="connsiteX0" fmla="*/ 0 w 528625"/>
                  <a:gd name="connsiteY0" fmla="*/ 0 h 317300"/>
                  <a:gd name="connsiteX1" fmla="*/ 79460 w 528625"/>
                  <a:gd name="connsiteY1" fmla="*/ 317300 h 317300"/>
                  <a:gd name="connsiteX2" fmla="*/ 528625 w 528625"/>
                  <a:gd name="connsiteY2" fmla="*/ 130655 h 317300"/>
                  <a:gd name="connsiteX3" fmla="*/ 35334 w 528625"/>
                  <a:gd name="connsiteY3" fmla="*/ 35334 h 317300"/>
                  <a:gd name="connsiteX0" fmla="*/ 0 w 528625"/>
                  <a:gd name="connsiteY0" fmla="*/ 0 h 317300"/>
                  <a:gd name="connsiteX1" fmla="*/ 79460 w 528625"/>
                  <a:gd name="connsiteY1" fmla="*/ 317300 h 317300"/>
                  <a:gd name="connsiteX2" fmla="*/ 528625 w 528625"/>
                  <a:gd name="connsiteY2" fmla="*/ 130655 h 317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28625" h="317300">
                    <a:moveTo>
                      <a:pt x="0" y="0"/>
                    </a:moveTo>
                    <a:lnTo>
                      <a:pt x="79460" y="317300"/>
                    </a:lnTo>
                    <a:lnTo>
                      <a:pt x="528625" y="130655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7" name="자유형: 도형 26">
                <a:extLst>
                  <a:ext uri="{FF2B5EF4-FFF2-40B4-BE49-F238E27FC236}">
                    <a16:creationId xmlns:a16="http://schemas.microsoft.com/office/drawing/2014/main" id="{B828ACF4-AE74-4533-B559-8C511D8D0E17}"/>
                  </a:ext>
                </a:extLst>
              </p:cNvPr>
              <p:cNvSpPr/>
              <p:nvPr/>
            </p:nvSpPr>
            <p:spPr>
              <a:xfrm>
                <a:off x="3803244" y="6517173"/>
                <a:ext cx="301594" cy="1036128"/>
              </a:xfrm>
              <a:custGeom>
                <a:avLst/>
                <a:gdLst>
                  <a:gd name="connsiteX0" fmla="*/ 985897 w 1380806"/>
                  <a:gd name="connsiteY0" fmla="*/ 0 h 1356713"/>
                  <a:gd name="connsiteX1" fmla="*/ 1380806 w 1380806"/>
                  <a:gd name="connsiteY1" fmla="*/ 1356713 h 1356713"/>
                  <a:gd name="connsiteX2" fmla="*/ 0 w 1380806"/>
                  <a:gd name="connsiteY2" fmla="*/ 1356713 h 1356713"/>
                  <a:gd name="connsiteX0" fmla="*/ 985897 w 1380806"/>
                  <a:gd name="connsiteY0" fmla="*/ 0 h 1356713"/>
                  <a:gd name="connsiteX1" fmla="*/ 1380806 w 1380806"/>
                  <a:gd name="connsiteY1" fmla="*/ 1356713 h 1356713"/>
                  <a:gd name="connsiteX2" fmla="*/ 0 w 1380806"/>
                  <a:gd name="connsiteY2" fmla="*/ 1356713 h 1356713"/>
                  <a:gd name="connsiteX3" fmla="*/ 1103738 w 1380806"/>
                  <a:gd name="connsiteY3" fmla="*/ 117841 h 1356713"/>
                  <a:gd name="connsiteX0" fmla="*/ 985897 w 1380806"/>
                  <a:gd name="connsiteY0" fmla="*/ 0 h 1356713"/>
                  <a:gd name="connsiteX1" fmla="*/ 1380806 w 1380806"/>
                  <a:gd name="connsiteY1" fmla="*/ 1356713 h 1356713"/>
                  <a:gd name="connsiteX2" fmla="*/ 0 w 1380806"/>
                  <a:gd name="connsiteY2" fmla="*/ 1356713 h 1356713"/>
                  <a:gd name="connsiteX0" fmla="*/ 1 w 394910"/>
                  <a:gd name="connsiteY0" fmla="*/ 0 h 1356713"/>
                  <a:gd name="connsiteX1" fmla="*/ 394910 w 394910"/>
                  <a:gd name="connsiteY1" fmla="*/ 1356713 h 1356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94910" h="1356713">
                    <a:moveTo>
                      <a:pt x="1" y="0"/>
                    </a:moveTo>
                    <a:lnTo>
                      <a:pt x="394910" y="1356713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자유형: 도형 27">
                <a:extLst>
                  <a:ext uri="{FF2B5EF4-FFF2-40B4-BE49-F238E27FC236}">
                    <a16:creationId xmlns:a16="http://schemas.microsoft.com/office/drawing/2014/main" id="{50818288-A601-4E96-B8C7-15BD518EB7F5}"/>
                  </a:ext>
                </a:extLst>
              </p:cNvPr>
              <p:cNvSpPr/>
              <p:nvPr/>
            </p:nvSpPr>
            <p:spPr>
              <a:xfrm>
                <a:off x="3803108" y="6517182"/>
                <a:ext cx="1308235" cy="1042494"/>
              </a:xfrm>
              <a:custGeom>
                <a:avLst/>
                <a:gdLst>
                  <a:gd name="connsiteX0" fmla="*/ 85 w 513634"/>
                  <a:gd name="connsiteY0" fmla="*/ 125 h 409299"/>
                  <a:gd name="connsiteX1" fmla="*/ 119223 w 513634"/>
                  <a:gd name="connsiteY1" fmla="*/ 409425 h 409299"/>
                  <a:gd name="connsiteX2" fmla="*/ 513719 w 513634"/>
                  <a:gd name="connsiteY2" fmla="*/ 21981 h 409299"/>
                  <a:gd name="connsiteX0" fmla="*/ 119138 w 513634"/>
                  <a:gd name="connsiteY0" fmla="*/ 409300 h 444634"/>
                  <a:gd name="connsiteX1" fmla="*/ 513634 w 513634"/>
                  <a:gd name="connsiteY1" fmla="*/ 21856 h 444634"/>
                  <a:gd name="connsiteX2" fmla="*/ 0 w 513634"/>
                  <a:gd name="connsiteY2" fmla="*/ 0 h 444634"/>
                  <a:gd name="connsiteX3" fmla="*/ 154472 w 513634"/>
                  <a:gd name="connsiteY3" fmla="*/ 444634 h 444634"/>
                  <a:gd name="connsiteX0" fmla="*/ 119138 w 513634"/>
                  <a:gd name="connsiteY0" fmla="*/ 409300 h 409300"/>
                  <a:gd name="connsiteX1" fmla="*/ 513634 w 513634"/>
                  <a:gd name="connsiteY1" fmla="*/ 21856 h 409300"/>
                  <a:gd name="connsiteX2" fmla="*/ 0 w 513634"/>
                  <a:gd name="connsiteY2" fmla="*/ 0 h 409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13634" h="409300">
                    <a:moveTo>
                      <a:pt x="119138" y="409300"/>
                    </a:moveTo>
                    <a:lnTo>
                      <a:pt x="513634" y="2185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29" name="자유형: 도형 28">
                <a:extLst>
                  <a:ext uri="{FF2B5EF4-FFF2-40B4-BE49-F238E27FC236}">
                    <a16:creationId xmlns:a16="http://schemas.microsoft.com/office/drawing/2014/main" id="{07B92BE1-F764-4B7F-932F-53A79AE11925}"/>
                  </a:ext>
                </a:extLst>
              </p:cNvPr>
              <p:cNvSpPr/>
              <p:nvPr/>
            </p:nvSpPr>
            <p:spPr>
              <a:xfrm>
                <a:off x="7111328" y="7021121"/>
                <a:ext cx="237893" cy="532179"/>
              </a:xfrm>
              <a:custGeom>
                <a:avLst/>
                <a:gdLst>
                  <a:gd name="connsiteX0" fmla="*/ 311500 w 629570"/>
                  <a:gd name="connsiteY0" fmla="*/ 0 h 696839"/>
                  <a:gd name="connsiteX1" fmla="*/ 629570 w 629570"/>
                  <a:gd name="connsiteY1" fmla="*/ 696839 h 696839"/>
                  <a:gd name="connsiteX2" fmla="*/ 0 w 629570"/>
                  <a:gd name="connsiteY2" fmla="*/ 696839 h 696839"/>
                  <a:gd name="connsiteX0" fmla="*/ 629570 w 747411"/>
                  <a:gd name="connsiteY0" fmla="*/ 696839 h 814680"/>
                  <a:gd name="connsiteX1" fmla="*/ 0 w 747411"/>
                  <a:gd name="connsiteY1" fmla="*/ 696839 h 814680"/>
                  <a:gd name="connsiteX2" fmla="*/ 311500 w 747411"/>
                  <a:gd name="connsiteY2" fmla="*/ 0 h 814680"/>
                  <a:gd name="connsiteX3" fmla="*/ 747411 w 747411"/>
                  <a:gd name="connsiteY3" fmla="*/ 814680 h 814680"/>
                  <a:gd name="connsiteX0" fmla="*/ 629570 w 629570"/>
                  <a:gd name="connsiteY0" fmla="*/ 696839 h 696839"/>
                  <a:gd name="connsiteX1" fmla="*/ 0 w 629570"/>
                  <a:gd name="connsiteY1" fmla="*/ 696839 h 696839"/>
                  <a:gd name="connsiteX2" fmla="*/ 311500 w 629570"/>
                  <a:gd name="connsiteY2" fmla="*/ 0 h 696839"/>
                  <a:gd name="connsiteX0" fmla="*/ 0 w 311499"/>
                  <a:gd name="connsiteY0" fmla="*/ 696839 h 696839"/>
                  <a:gd name="connsiteX1" fmla="*/ 311500 w 311499"/>
                  <a:gd name="connsiteY1" fmla="*/ 0 h 696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11499" h="696839">
                    <a:moveTo>
                      <a:pt x="0" y="696839"/>
                    </a:moveTo>
                    <a:lnTo>
                      <a:pt x="311500" y="0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자유형: 도형 29">
                <a:extLst>
                  <a:ext uri="{FF2B5EF4-FFF2-40B4-BE49-F238E27FC236}">
                    <a16:creationId xmlns:a16="http://schemas.microsoft.com/office/drawing/2014/main" id="{D63AA874-58C1-40F1-91CC-16BBD0B08894}"/>
                  </a:ext>
                </a:extLst>
              </p:cNvPr>
              <p:cNvSpPr/>
              <p:nvPr/>
            </p:nvSpPr>
            <p:spPr>
              <a:xfrm>
                <a:off x="5111294" y="6572827"/>
                <a:ext cx="311836" cy="980472"/>
              </a:xfrm>
              <a:custGeom>
                <a:avLst/>
                <a:gdLst>
                  <a:gd name="connsiteX0" fmla="*/ 1307206 w 1715526"/>
                  <a:gd name="connsiteY0" fmla="*/ 0 h 1283838"/>
                  <a:gd name="connsiteX1" fmla="*/ 1715526 w 1715526"/>
                  <a:gd name="connsiteY1" fmla="*/ 1283838 h 1283838"/>
                  <a:gd name="connsiteX2" fmla="*/ 0 w 1715526"/>
                  <a:gd name="connsiteY2" fmla="*/ 1283838 h 1283838"/>
                  <a:gd name="connsiteX0" fmla="*/ 0 w 1715526"/>
                  <a:gd name="connsiteY0" fmla="*/ 1283838 h 1401679"/>
                  <a:gd name="connsiteX1" fmla="*/ 1307206 w 1715526"/>
                  <a:gd name="connsiteY1" fmla="*/ 0 h 1401679"/>
                  <a:gd name="connsiteX2" fmla="*/ 1715526 w 1715526"/>
                  <a:gd name="connsiteY2" fmla="*/ 1283838 h 1401679"/>
                  <a:gd name="connsiteX3" fmla="*/ 117841 w 1715526"/>
                  <a:gd name="connsiteY3" fmla="*/ 1401679 h 1401679"/>
                  <a:gd name="connsiteX0" fmla="*/ 0 w 1715526"/>
                  <a:gd name="connsiteY0" fmla="*/ 1283838 h 1283838"/>
                  <a:gd name="connsiteX1" fmla="*/ 1307206 w 1715526"/>
                  <a:gd name="connsiteY1" fmla="*/ 0 h 1283838"/>
                  <a:gd name="connsiteX2" fmla="*/ 1715526 w 1715526"/>
                  <a:gd name="connsiteY2" fmla="*/ 1283838 h 1283838"/>
                  <a:gd name="connsiteX0" fmla="*/ 0 w 408320"/>
                  <a:gd name="connsiteY0" fmla="*/ 0 h 1283838"/>
                  <a:gd name="connsiteX1" fmla="*/ 408320 w 408320"/>
                  <a:gd name="connsiteY1" fmla="*/ 1283838 h 1283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08320" h="1283838">
                    <a:moveTo>
                      <a:pt x="0" y="0"/>
                    </a:moveTo>
                    <a:lnTo>
                      <a:pt x="408320" y="1283838"/>
                    </a:lnTo>
                  </a:path>
                </a:pathLst>
              </a:custGeom>
              <a:noFill/>
              <a:ln w="12700" cap="flat">
                <a:solidFill>
                  <a:schemeClr val="bg1">
                    <a:alpha val="25000"/>
                  </a:schemeClr>
                </a:solidFill>
                <a:prstDash val="solid"/>
                <a:round/>
              </a:ln>
            </p:spPr>
            <p:txBody>
              <a:bodyPr wrap="square" rtlCol="0" anchor="ctr">
                <a:noAutofit/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EEB513F1-885D-48A3-A93A-6F400D472621}"/>
                </a:ext>
              </a:extLst>
            </p:cNvPr>
            <p:cNvGrpSpPr/>
            <p:nvPr/>
          </p:nvGrpSpPr>
          <p:grpSpPr>
            <a:xfrm>
              <a:off x="3345298" y="5966685"/>
              <a:ext cx="4274976" cy="1477637"/>
              <a:chOff x="2857275" y="5578093"/>
              <a:chExt cx="5317802" cy="1838087"/>
            </a:xfrm>
            <a:solidFill>
              <a:schemeClr val="bg1"/>
            </a:solidFill>
          </p:grpSpPr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736841B2-ABDC-4E15-910A-6F5B8C0AECE5}"/>
                  </a:ext>
                </a:extLst>
              </p:cNvPr>
              <p:cNvSpPr/>
              <p:nvPr/>
            </p:nvSpPr>
            <p:spPr>
              <a:xfrm flipH="1">
                <a:off x="6007464" y="5578093"/>
                <a:ext cx="46289" cy="462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chemeClr val="tx1">
                        <a:lumMod val="65000"/>
                        <a:lumOff val="35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2D30E47D-7E47-4537-B587-EEA436A8D9E3}"/>
                  </a:ext>
                </a:extLst>
              </p:cNvPr>
              <p:cNvSpPr/>
              <p:nvPr/>
            </p:nvSpPr>
            <p:spPr>
              <a:xfrm flipH="1">
                <a:off x="2857275" y="6787646"/>
                <a:ext cx="46289" cy="462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chemeClr val="tx1">
                        <a:lumMod val="65000"/>
                        <a:lumOff val="35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4" name="타원 13">
                <a:extLst>
                  <a:ext uri="{FF2B5EF4-FFF2-40B4-BE49-F238E27FC236}">
                    <a16:creationId xmlns:a16="http://schemas.microsoft.com/office/drawing/2014/main" id="{30F01A22-1422-42F7-9ADC-5E4708A57ADB}"/>
                  </a:ext>
                </a:extLst>
              </p:cNvPr>
              <p:cNvSpPr/>
              <p:nvPr/>
            </p:nvSpPr>
            <p:spPr>
              <a:xfrm flipH="1">
                <a:off x="5084395" y="6548323"/>
                <a:ext cx="46289" cy="462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chemeClr val="tx1">
                        <a:lumMod val="65000"/>
                        <a:lumOff val="35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B43BD29B-3D0C-47A1-B110-6BB282641DF7}"/>
                  </a:ext>
                </a:extLst>
              </p:cNvPr>
              <p:cNvSpPr/>
              <p:nvPr/>
            </p:nvSpPr>
            <p:spPr>
              <a:xfrm flipH="1">
                <a:off x="8128788" y="7369834"/>
                <a:ext cx="46289" cy="4634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chemeClr val="tx1">
                        <a:lumMod val="65000"/>
                        <a:lumOff val="35000"/>
                        <a:alpha val="0"/>
                      </a:schemeClr>
                    </a:solidFill>
                  </a:ln>
                </a:endParaRPr>
              </a:p>
            </p:txBody>
          </p:sp>
        </p:grpSp>
      </p:grpSp>
      <p:sp>
        <p:nvSpPr>
          <p:cNvPr id="31" name="object 70">
            <a:extLst>
              <a:ext uri="{FF2B5EF4-FFF2-40B4-BE49-F238E27FC236}">
                <a16:creationId xmlns:a16="http://schemas.microsoft.com/office/drawing/2014/main" id="{89775E6A-FA06-419C-9D72-669970CE75FC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bg1">
                    <a:lumMod val="7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dirty="0"/>
              <a:t>Keywords</a:t>
            </a:r>
            <a:endParaRPr dirty="0"/>
          </a:p>
        </p:txBody>
      </p:sp>
      <p:sp>
        <p:nvSpPr>
          <p:cNvPr id="32" name="object 70">
            <a:extLst>
              <a:ext uri="{FF2B5EF4-FFF2-40B4-BE49-F238E27FC236}">
                <a16:creationId xmlns:a16="http://schemas.microsoft.com/office/drawing/2014/main" id="{7BCE0518-E1F8-4283-84D5-7D8DA1DD5330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경영실적</a:t>
            </a:r>
            <a:endParaRPr dirty="0"/>
          </a:p>
        </p:txBody>
      </p:sp>
      <p:sp>
        <p:nvSpPr>
          <p:cNvPr id="33" name="object 70">
            <a:extLst>
              <a:ext uri="{FF2B5EF4-FFF2-40B4-BE49-F238E27FC236}">
                <a16:creationId xmlns:a16="http://schemas.microsoft.com/office/drawing/2014/main" id="{BC7BB1BA-FC9D-45E1-A8B5-9E98505060CF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참고표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4" name="object 70">
            <a:extLst>
              <a:ext uri="{FF2B5EF4-FFF2-40B4-BE49-F238E27FC236}">
                <a16:creationId xmlns:a16="http://schemas.microsoft.com/office/drawing/2014/main" id="{69D1E384-3A17-44A3-9DDF-CA330E719624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>
                <a:solidFill>
                  <a:schemeClr val="bg1">
                    <a:lumMod val="75000"/>
                  </a:schemeClr>
                </a:solidFill>
              </a:rPr>
              <a:t>목 차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FC40B4D-C90C-40BC-8C33-D92B54460936}"/>
              </a:ext>
            </a:extLst>
          </p:cNvPr>
          <p:cNvSpPr txBox="1"/>
          <p:nvPr userDrawn="1"/>
        </p:nvSpPr>
        <p:spPr>
          <a:xfrm>
            <a:off x="309013" y="193622"/>
            <a:ext cx="2624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Invest Results</a:t>
            </a:r>
            <a:endParaRPr lang="ko-KR" altLang="en-US" sz="2800" dirty="0">
              <a:solidFill>
                <a:schemeClr val="bg1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5AB86C6E-000B-4C13-B62B-91CB2B4A338E}"/>
              </a:ext>
            </a:extLst>
          </p:cNvPr>
          <p:cNvCxnSpPr>
            <a:cxnSpLocks/>
            <a:stCxn id="35" idx="3"/>
          </p:cNvCxnSpPr>
          <p:nvPr userDrawn="1"/>
        </p:nvCxnSpPr>
        <p:spPr>
          <a:xfrm>
            <a:off x="2933586" y="455232"/>
            <a:ext cx="775981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E58E19DA-2AC2-4903-A11D-2E27EC9D053F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285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본문"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9BD0154D-BAD8-DFA5-597B-8C885CC04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33" b="32197"/>
          <a:stretch/>
        </p:blipFill>
        <p:spPr>
          <a:xfrm flipH="1" flipV="1">
            <a:off x="12695" y="300"/>
            <a:ext cx="10680701" cy="454931"/>
          </a:xfrm>
          <a:prstGeom prst="rect">
            <a:avLst/>
          </a:prstGeom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ED65403-D3D4-A588-F862-23AA6CB44435}"/>
              </a:ext>
            </a:extLst>
          </p:cNvPr>
          <p:cNvCxnSpPr>
            <a:cxnSpLocks/>
          </p:cNvCxnSpPr>
          <p:nvPr userDrawn="1"/>
        </p:nvCxnSpPr>
        <p:spPr>
          <a:xfrm>
            <a:off x="-1587" y="7119949"/>
            <a:ext cx="106920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1" y="193622"/>
            <a:ext cx="3132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94DA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Financial Results</a:t>
            </a:r>
            <a:endParaRPr lang="ko-KR" altLang="en-US" sz="2800" dirty="0">
              <a:solidFill>
                <a:srgbClr val="0094DA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5" name="object 70">
            <a:extLst>
              <a:ext uri="{FF2B5EF4-FFF2-40B4-BE49-F238E27FC236}">
                <a16:creationId xmlns:a16="http://schemas.microsoft.com/office/drawing/2014/main" id="{D7C6585C-C3E5-890A-6642-7073ABF9E232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dirty="0"/>
              <a:t>Keywords</a:t>
            </a:r>
          </a:p>
        </p:txBody>
      </p:sp>
      <p:sp>
        <p:nvSpPr>
          <p:cNvPr id="16" name="object 70">
            <a:extLst>
              <a:ext uri="{FF2B5EF4-FFF2-40B4-BE49-F238E27FC236}">
                <a16:creationId xmlns:a16="http://schemas.microsoft.com/office/drawing/2014/main" id="{FC01C4ED-127E-CA9B-3E6B-DF30CE19D7FF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경영실적</a:t>
            </a:r>
            <a:endParaRPr dirty="0"/>
          </a:p>
        </p:txBody>
      </p:sp>
      <p:sp>
        <p:nvSpPr>
          <p:cNvPr id="19" name="object 70">
            <a:extLst>
              <a:ext uri="{FF2B5EF4-FFF2-40B4-BE49-F238E27FC236}">
                <a16:creationId xmlns:a16="http://schemas.microsoft.com/office/drawing/2014/main" id="{3582B92C-7312-8660-92B2-42C9BA712F2B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참고표</a:t>
            </a:r>
            <a:endParaRPr dirty="0"/>
          </a:p>
        </p:txBody>
      </p:sp>
      <p:sp>
        <p:nvSpPr>
          <p:cNvPr id="20" name="object 70">
            <a:extLst>
              <a:ext uri="{FF2B5EF4-FFF2-40B4-BE49-F238E27FC236}">
                <a16:creationId xmlns:a16="http://schemas.microsoft.com/office/drawing/2014/main" id="{826F64E6-C0AE-B440-AC93-2BAE19870A62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목 차</a:t>
            </a:r>
            <a:endParaRPr dirty="0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12E503A4-6C5E-92FB-2A3B-B611BF25EC7A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3441700" y="455232"/>
            <a:ext cx="72517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22C0A5AA-EB81-9ACE-E7FE-75801611F443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D11BBF56-D57C-EE4F-B5E0-71B294F18C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65694" r="-249" b="26136"/>
          <a:stretch/>
        </p:blipFill>
        <p:spPr>
          <a:xfrm flipH="1" flipV="1">
            <a:off x="12699" y="7122512"/>
            <a:ext cx="10680701" cy="45493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02412384-8C74-D4D5-6F9C-4CAED28090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28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2_본문"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9BD0154D-BAD8-DFA5-597B-8C885CC04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33" b="32197"/>
          <a:stretch/>
        </p:blipFill>
        <p:spPr>
          <a:xfrm flipH="1" flipV="1">
            <a:off x="12695" y="300"/>
            <a:ext cx="10680701" cy="454931"/>
          </a:xfrm>
          <a:prstGeom prst="rect">
            <a:avLst/>
          </a:prstGeom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ED65403-D3D4-A588-F862-23AA6CB44435}"/>
              </a:ext>
            </a:extLst>
          </p:cNvPr>
          <p:cNvCxnSpPr>
            <a:cxnSpLocks/>
          </p:cNvCxnSpPr>
          <p:nvPr userDrawn="1"/>
        </p:nvCxnSpPr>
        <p:spPr>
          <a:xfrm>
            <a:off x="-1587" y="7119949"/>
            <a:ext cx="106920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1" y="193622"/>
            <a:ext cx="2675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94DA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Invest Results</a:t>
            </a: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5" name="object 70">
            <a:extLst>
              <a:ext uri="{FF2B5EF4-FFF2-40B4-BE49-F238E27FC236}">
                <a16:creationId xmlns:a16="http://schemas.microsoft.com/office/drawing/2014/main" id="{D7C6585C-C3E5-890A-6642-7073ABF9E232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dirty="0"/>
              <a:t>Keywords</a:t>
            </a:r>
          </a:p>
        </p:txBody>
      </p:sp>
      <p:sp>
        <p:nvSpPr>
          <p:cNvPr id="16" name="object 70">
            <a:extLst>
              <a:ext uri="{FF2B5EF4-FFF2-40B4-BE49-F238E27FC236}">
                <a16:creationId xmlns:a16="http://schemas.microsoft.com/office/drawing/2014/main" id="{FC01C4ED-127E-CA9B-3E6B-DF30CE19D7FF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경영실적</a:t>
            </a:r>
            <a:endParaRPr dirty="0"/>
          </a:p>
        </p:txBody>
      </p:sp>
      <p:sp>
        <p:nvSpPr>
          <p:cNvPr id="19" name="object 70">
            <a:extLst>
              <a:ext uri="{FF2B5EF4-FFF2-40B4-BE49-F238E27FC236}">
                <a16:creationId xmlns:a16="http://schemas.microsoft.com/office/drawing/2014/main" id="{3582B92C-7312-8660-92B2-42C9BA712F2B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참고표</a:t>
            </a:r>
            <a:endParaRPr dirty="0"/>
          </a:p>
        </p:txBody>
      </p:sp>
      <p:sp>
        <p:nvSpPr>
          <p:cNvPr id="20" name="object 70">
            <a:extLst>
              <a:ext uri="{FF2B5EF4-FFF2-40B4-BE49-F238E27FC236}">
                <a16:creationId xmlns:a16="http://schemas.microsoft.com/office/drawing/2014/main" id="{826F64E6-C0AE-B440-AC93-2BAE19870A62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목 차</a:t>
            </a:r>
            <a:endParaRPr dirty="0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12E503A4-6C5E-92FB-2A3B-B611BF25EC7A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2984500" y="455232"/>
            <a:ext cx="77089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22C0A5AA-EB81-9ACE-E7FE-75801611F443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D11BBF56-D57C-EE4F-B5E0-71B294F18C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65694" r="-249" b="26136"/>
          <a:stretch/>
        </p:blipFill>
        <p:spPr>
          <a:xfrm flipH="1" flipV="1">
            <a:off x="12699" y="7122512"/>
            <a:ext cx="10680701" cy="45493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02412384-8C74-D4D5-6F9C-4CAED28090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641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9BD0154D-BAD8-DFA5-597B-8C885CC04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33" b="32197"/>
          <a:stretch/>
        </p:blipFill>
        <p:spPr>
          <a:xfrm flipH="1" flipV="1">
            <a:off x="12695" y="300"/>
            <a:ext cx="10680701" cy="454931"/>
          </a:xfrm>
          <a:prstGeom prst="rect">
            <a:avLst/>
          </a:prstGeom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ED65403-D3D4-A588-F862-23AA6CB44435}"/>
              </a:ext>
            </a:extLst>
          </p:cNvPr>
          <p:cNvCxnSpPr>
            <a:cxnSpLocks/>
          </p:cNvCxnSpPr>
          <p:nvPr userDrawn="1"/>
        </p:nvCxnSpPr>
        <p:spPr>
          <a:xfrm>
            <a:off x="-1587" y="7119949"/>
            <a:ext cx="106920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1" y="193622"/>
            <a:ext cx="3132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94DA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Financial Results</a:t>
            </a:r>
            <a:endParaRPr lang="ko-KR" altLang="en-US" sz="2800" dirty="0">
              <a:solidFill>
                <a:srgbClr val="0094DA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778F0B5F-CEA6-C7C0-D608-FB9E2A523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1AA5B9A5-63BC-6CC1-4376-1CBFFDD3DFAD}"/>
              </a:ext>
            </a:extLst>
          </p:cNvPr>
          <p:cNvCxnSpPr>
            <a:cxnSpLocks/>
          </p:cNvCxnSpPr>
          <p:nvPr userDrawn="1"/>
        </p:nvCxnSpPr>
        <p:spPr>
          <a:xfrm>
            <a:off x="5727700" y="2105025"/>
            <a:ext cx="4572000" cy="0"/>
          </a:xfrm>
          <a:prstGeom prst="line">
            <a:avLst/>
          </a:prstGeom>
          <a:ln w="15875">
            <a:gradFill flip="none" rotWithShape="1">
              <a:gsLst>
                <a:gs pos="50000">
                  <a:srgbClr val="0094DA"/>
                </a:gs>
                <a:gs pos="0">
                  <a:srgbClr val="0094DA">
                    <a:alpha val="0"/>
                  </a:srgbClr>
                </a:gs>
                <a:gs pos="100000">
                  <a:srgbClr val="0094DA">
                    <a:lumMod val="100000"/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FEFFCAE0-0EBA-7055-39CA-3E0E6087DD47}"/>
              </a:ext>
            </a:extLst>
          </p:cNvPr>
          <p:cNvCxnSpPr>
            <a:cxnSpLocks/>
          </p:cNvCxnSpPr>
          <p:nvPr userDrawn="1"/>
        </p:nvCxnSpPr>
        <p:spPr>
          <a:xfrm>
            <a:off x="585109" y="2105025"/>
            <a:ext cx="4572000" cy="0"/>
          </a:xfrm>
          <a:prstGeom prst="line">
            <a:avLst/>
          </a:prstGeom>
          <a:ln w="15875">
            <a:gradFill flip="none" rotWithShape="1">
              <a:gsLst>
                <a:gs pos="50000">
                  <a:srgbClr val="0094DA"/>
                </a:gs>
                <a:gs pos="0">
                  <a:srgbClr val="0094DA">
                    <a:alpha val="0"/>
                  </a:srgbClr>
                </a:gs>
                <a:gs pos="100000">
                  <a:srgbClr val="0094DA">
                    <a:lumMod val="100000"/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ject 70">
            <a:extLst>
              <a:ext uri="{FF2B5EF4-FFF2-40B4-BE49-F238E27FC236}">
                <a16:creationId xmlns:a16="http://schemas.microsoft.com/office/drawing/2014/main" id="{D7C6585C-C3E5-890A-6642-7073ABF9E232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dirty="0"/>
              <a:t>Keywords</a:t>
            </a:r>
          </a:p>
        </p:txBody>
      </p:sp>
      <p:sp>
        <p:nvSpPr>
          <p:cNvPr id="16" name="object 70">
            <a:extLst>
              <a:ext uri="{FF2B5EF4-FFF2-40B4-BE49-F238E27FC236}">
                <a16:creationId xmlns:a16="http://schemas.microsoft.com/office/drawing/2014/main" id="{FC01C4ED-127E-CA9B-3E6B-DF30CE19D7FF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경영실적</a:t>
            </a:r>
            <a:endParaRPr dirty="0"/>
          </a:p>
        </p:txBody>
      </p:sp>
      <p:sp>
        <p:nvSpPr>
          <p:cNvPr id="19" name="object 70">
            <a:extLst>
              <a:ext uri="{FF2B5EF4-FFF2-40B4-BE49-F238E27FC236}">
                <a16:creationId xmlns:a16="http://schemas.microsoft.com/office/drawing/2014/main" id="{3582B92C-7312-8660-92B2-42C9BA712F2B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참고표</a:t>
            </a:r>
            <a:endParaRPr dirty="0"/>
          </a:p>
        </p:txBody>
      </p:sp>
      <p:sp>
        <p:nvSpPr>
          <p:cNvPr id="20" name="object 70">
            <a:extLst>
              <a:ext uri="{FF2B5EF4-FFF2-40B4-BE49-F238E27FC236}">
                <a16:creationId xmlns:a16="http://schemas.microsoft.com/office/drawing/2014/main" id="{826F64E6-C0AE-B440-AC93-2BAE19870A62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목 차</a:t>
            </a:r>
            <a:endParaRPr dirty="0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12E503A4-6C5E-92FB-2A3B-B611BF25EC7A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3441700" y="455232"/>
            <a:ext cx="72517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22C0A5AA-EB81-9ACE-E7FE-75801611F443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D11BBF56-D57C-EE4F-B5E0-71B294F18C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65694" r="-249" b="26136"/>
          <a:stretch/>
        </p:blipFill>
        <p:spPr>
          <a:xfrm flipH="1" flipV="1">
            <a:off x="12699" y="7122512"/>
            <a:ext cx="10680701" cy="45493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02412384-8C74-D4D5-6F9C-4CAED28090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29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본문"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EF3AE4E-356F-B616-9B5C-B3B3A86F49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65694" r="-249" b="26136"/>
          <a:stretch/>
        </p:blipFill>
        <p:spPr>
          <a:xfrm flipH="1" flipV="1">
            <a:off x="12699" y="7122512"/>
            <a:ext cx="10680701" cy="45493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D022E0A-C195-EB60-20DD-87A5B07128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33" b="32197"/>
          <a:stretch/>
        </p:blipFill>
        <p:spPr>
          <a:xfrm flipH="1" flipV="1">
            <a:off x="12695" y="300"/>
            <a:ext cx="10680701" cy="454931"/>
          </a:xfrm>
          <a:prstGeom prst="rect">
            <a:avLst/>
          </a:prstGeom>
        </p:spPr>
      </p:pic>
      <p:sp>
        <p:nvSpPr>
          <p:cNvPr id="6" name="object 49">
            <a:extLst>
              <a:ext uri="{FF2B5EF4-FFF2-40B4-BE49-F238E27FC236}">
                <a16:creationId xmlns:a16="http://schemas.microsoft.com/office/drawing/2014/main" id="{609877F0-4214-49D4-5B49-C0818F6499F5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87526650-1249-0ED8-3AE9-C3F7389DD5C1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2A549A48-9282-5D4A-32D5-647570D0CC1F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E9D74650-374E-89B6-A67E-D4A26297103A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1394E4E5-5BE6-5B55-71AA-AC125185E5F6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999712A3-3B8E-6AFC-3AD2-614B84A2490B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BF95321B-B990-24FC-73D1-F70F920B5297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963C02D6-88FA-DA18-7BD1-B2795B5AA8D6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D03E06A5-1498-A411-B40D-7320EA942448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35ABC5-ED58-B887-A8EE-5F527A76E128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02412384-8C74-D4D5-6F9C-4CAED28090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255" y="7158468"/>
            <a:ext cx="1116464" cy="362828"/>
          </a:xfrm>
          <a:prstGeom prst="rect">
            <a:avLst/>
          </a:prstGeom>
        </p:spPr>
      </p:pic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ED65403-D3D4-A588-F862-23AA6CB44435}"/>
              </a:ext>
            </a:extLst>
          </p:cNvPr>
          <p:cNvCxnSpPr>
            <a:cxnSpLocks/>
          </p:cNvCxnSpPr>
          <p:nvPr userDrawn="1"/>
        </p:nvCxnSpPr>
        <p:spPr>
          <a:xfrm>
            <a:off x="-1587" y="7119949"/>
            <a:ext cx="106920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552FB95-60CD-7762-23A4-CCC80D1FC92C}"/>
              </a:ext>
            </a:extLst>
          </p:cNvPr>
          <p:cNvSpPr txBox="1"/>
          <p:nvPr userDrawn="1"/>
        </p:nvSpPr>
        <p:spPr>
          <a:xfrm>
            <a:off x="309012" y="193622"/>
            <a:ext cx="1837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94DA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Appendix</a:t>
            </a:r>
            <a:endParaRPr lang="ko-KR" altLang="en-US" sz="2800" dirty="0">
              <a:solidFill>
                <a:srgbClr val="0094DA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1F86E6DE-C981-4814-0BDF-45E5B3A6C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587" y="7326503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" name="object 70">
            <a:extLst>
              <a:ext uri="{FF2B5EF4-FFF2-40B4-BE49-F238E27FC236}">
                <a16:creationId xmlns:a16="http://schemas.microsoft.com/office/drawing/2014/main" id="{36A56260-C754-D37A-1B73-957E7AA9C5D1}"/>
              </a:ext>
            </a:extLst>
          </p:cNvPr>
          <p:cNvSpPr txBox="1"/>
          <p:nvPr userDrawn="1"/>
        </p:nvSpPr>
        <p:spPr>
          <a:xfrm>
            <a:off x="7251700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en-US" dirty="0"/>
              <a:t>Keywords</a:t>
            </a:r>
          </a:p>
        </p:txBody>
      </p:sp>
      <p:sp>
        <p:nvSpPr>
          <p:cNvPr id="5" name="object 70">
            <a:extLst>
              <a:ext uri="{FF2B5EF4-FFF2-40B4-BE49-F238E27FC236}">
                <a16:creationId xmlns:a16="http://schemas.microsoft.com/office/drawing/2014/main" id="{316D66FD-4539-B475-3E99-54EC9E7FB13E}"/>
              </a:ext>
            </a:extLst>
          </p:cNvPr>
          <p:cNvSpPr txBox="1"/>
          <p:nvPr userDrawn="1"/>
        </p:nvSpPr>
        <p:spPr>
          <a:xfrm>
            <a:off x="8479458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경영실적</a:t>
            </a:r>
            <a:endParaRPr dirty="0"/>
          </a:p>
        </p:txBody>
      </p:sp>
      <p:sp>
        <p:nvSpPr>
          <p:cNvPr id="14" name="object 70">
            <a:extLst>
              <a:ext uri="{FF2B5EF4-FFF2-40B4-BE49-F238E27FC236}">
                <a16:creationId xmlns:a16="http://schemas.microsoft.com/office/drawing/2014/main" id="{B9764985-B0C9-7E54-FC6E-D9DDBDF2E7D3}"/>
              </a:ext>
            </a:extLst>
          </p:cNvPr>
          <p:cNvSpPr txBox="1"/>
          <p:nvPr userDrawn="1"/>
        </p:nvSpPr>
        <p:spPr>
          <a:xfrm>
            <a:off x="9707216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참고표</a:t>
            </a:r>
            <a:endParaRPr dirty="0"/>
          </a:p>
        </p:txBody>
      </p:sp>
      <p:sp>
        <p:nvSpPr>
          <p:cNvPr id="15" name="object 70">
            <a:extLst>
              <a:ext uri="{FF2B5EF4-FFF2-40B4-BE49-F238E27FC236}">
                <a16:creationId xmlns:a16="http://schemas.microsoft.com/office/drawing/2014/main" id="{5AD849C9-EB5A-2DFE-BFDA-E3A132938210}"/>
              </a:ext>
            </a:extLst>
          </p:cNvPr>
          <p:cNvSpPr txBox="1"/>
          <p:nvPr userDrawn="1"/>
        </p:nvSpPr>
        <p:spPr>
          <a:xfrm>
            <a:off x="6023942" y="156838"/>
            <a:ext cx="756000" cy="166712"/>
          </a:xfrm>
          <a:prstGeom prst="rect">
            <a:avLst/>
          </a:prstGeom>
          <a:noFill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 lvl="0" algn="ctr">
              <a:spcBef>
                <a:spcPts val="100"/>
              </a:spcBef>
              <a:defRPr sz="1000" b="1" spc="-5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lvl="0"/>
            <a:r>
              <a:rPr lang="ko-KR" altLang="en-US" dirty="0"/>
              <a:t>목 차</a:t>
            </a:r>
            <a:endParaRPr dirty="0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6F140F3B-C394-5863-BD78-B680034DEA3C}"/>
              </a:ext>
            </a:extLst>
          </p:cNvPr>
          <p:cNvCxnSpPr>
            <a:cxnSpLocks/>
            <a:stCxn id="41" idx="3"/>
          </p:cNvCxnSpPr>
          <p:nvPr userDrawn="1"/>
        </p:nvCxnSpPr>
        <p:spPr>
          <a:xfrm>
            <a:off x="2146300" y="455232"/>
            <a:ext cx="8547100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AA71E808-C60B-FF55-50F0-C9A0AB952552}"/>
              </a:ext>
            </a:extLst>
          </p:cNvPr>
          <p:cNvCxnSpPr>
            <a:cxnSpLocks/>
          </p:cNvCxnSpPr>
          <p:nvPr userDrawn="1"/>
        </p:nvCxnSpPr>
        <p:spPr>
          <a:xfrm>
            <a:off x="-1587" y="455232"/>
            <a:ext cx="310599" cy="0"/>
          </a:xfrm>
          <a:prstGeom prst="line">
            <a:avLst/>
          </a:prstGeom>
          <a:ln w="19050">
            <a:solidFill>
              <a:srgbClr val="0094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2294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라이브러리\Desktop\에코프로 CI\CI\기본로고\png(바탕투명)\에코프로_CI.png"/>
          <p:cNvPicPr>
            <a:picLocks noChangeAspect="1" noChangeArrowheads="1"/>
          </p:cNvPicPr>
          <p:nvPr userDrawn="1"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300" y="7058025"/>
            <a:ext cx="1224154" cy="39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21C3D66E-59AE-0DEA-49F8-EB16A43A5D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9012" y="707799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B2CB9-7EB3-4548-AE41-178C82B88D8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object 49">
            <a:extLst>
              <a:ext uri="{FF2B5EF4-FFF2-40B4-BE49-F238E27FC236}">
                <a16:creationId xmlns:a16="http://schemas.microsoft.com/office/drawing/2014/main" id="{8D84F881-BCD7-8292-A525-74072C8DCF3C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1">
            <a:extLst>
              <a:ext uri="{FF2B5EF4-FFF2-40B4-BE49-F238E27FC236}">
                <a16:creationId xmlns:a16="http://schemas.microsoft.com/office/drawing/2014/main" id="{6EC27A51-E306-5A29-DA8D-34A68BB5A798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id="{E97B0DAB-EA83-F49B-880F-464A281C59C9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모서리가 둥근 직사각형 10">
            <a:extLst>
              <a:ext uri="{FF2B5EF4-FFF2-40B4-BE49-F238E27FC236}">
                <a16:creationId xmlns:a16="http://schemas.microsoft.com/office/drawing/2014/main" id="{6183A3E4-37D0-A683-810C-F7C13A7CA744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70D334D2-F385-AFC9-8091-7095048943DC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1">
            <a:extLst>
              <a:ext uri="{FF2B5EF4-FFF2-40B4-BE49-F238E27FC236}">
                <a16:creationId xmlns:a16="http://schemas.microsoft.com/office/drawing/2014/main" id="{F54D3839-3C75-712F-6145-445E77C3B722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9BB25851-B21E-87A5-C5FA-2A6BC2EE8F39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51">
            <a:extLst>
              <a:ext uri="{FF2B5EF4-FFF2-40B4-BE49-F238E27FC236}">
                <a16:creationId xmlns:a16="http://schemas.microsoft.com/office/drawing/2014/main" id="{06585BD5-4266-3BAA-8979-473E1143DD34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51">
            <a:extLst>
              <a:ext uri="{FF2B5EF4-FFF2-40B4-BE49-F238E27FC236}">
                <a16:creationId xmlns:a16="http://schemas.microsoft.com/office/drawing/2014/main" id="{A8D2B930-E601-20B0-2ADB-2C4E4A1B750D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49E4920-9D22-08B8-3B6C-8BFB577D9580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8460508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D66DA8-576E-DCDF-D42C-0EA07CE84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3375" cy="14605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B66F9742-6478-1A65-F01D-4AC94DB78F9D}"/>
              </a:ext>
            </a:extLst>
          </p:cNvPr>
          <p:cNvGrpSpPr/>
          <p:nvPr userDrawn="1"/>
        </p:nvGrpSpPr>
        <p:grpSpPr>
          <a:xfrm>
            <a:off x="2463442" y="2589056"/>
            <a:ext cx="5761941" cy="2732728"/>
            <a:chOff x="2048651" y="1796427"/>
            <a:chExt cx="6383201" cy="3027380"/>
          </a:xfrm>
        </p:grpSpPr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7B9CB0B4-13FF-2A2A-09E8-A6CFFF320E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100000" contrast="20000"/>
                      </a14:imgEffect>
                    </a14:imgLayer>
                  </a14:imgProps>
                </a:ext>
              </a:extLst>
            </a:blip>
            <a:srcRect b="9013"/>
            <a:stretch/>
          </p:blipFill>
          <p:spPr>
            <a:xfrm>
              <a:off x="2048651" y="1796427"/>
              <a:ext cx="6383201" cy="3027380"/>
            </a:xfrm>
            <a:prstGeom prst="rect">
              <a:avLst/>
            </a:prstGeom>
          </p:spPr>
        </p:pic>
        <p:sp>
          <p:nvSpPr>
            <p:cNvPr id="42" name="그래픽 9">
              <a:extLst>
                <a:ext uri="{FF2B5EF4-FFF2-40B4-BE49-F238E27FC236}">
                  <a16:creationId xmlns:a16="http://schemas.microsoft.com/office/drawing/2014/main" id="{9E5C6568-7C82-5B76-F031-E670B6072101}"/>
                </a:ext>
              </a:extLst>
            </p:cNvPr>
            <p:cNvSpPr/>
            <p:nvPr/>
          </p:nvSpPr>
          <p:spPr>
            <a:xfrm>
              <a:off x="4634734" y="2914893"/>
              <a:ext cx="182374" cy="267190"/>
            </a:xfrm>
            <a:custGeom>
              <a:avLst/>
              <a:gdLst>
                <a:gd name="connsiteX0" fmla="*/ 182375 w 182374"/>
                <a:gd name="connsiteY0" fmla="*/ 90203 h 267190"/>
                <a:gd name="connsiteX1" fmla="*/ 91250 w 182374"/>
                <a:gd name="connsiteY1" fmla="*/ 0 h 267190"/>
                <a:gd name="connsiteX2" fmla="*/ 91191 w 182374"/>
                <a:gd name="connsiteY2" fmla="*/ 0 h 267190"/>
                <a:gd name="connsiteX3" fmla="*/ 91131 w 182374"/>
                <a:gd name="connsiteY3" fmla="*/ 0 h 267190"/>
                <a:gd name="connsiteX4" fmla="*/ 7 w 182374"/>
                <a:gd name="connsiteY4" fmla="*/ 90203 h 267190"/>
                <a:gd name="connsiteX5" fmla="*/ 14488 w 182374"/>
                <a:gd name="connsiteY5" fmla="*/ 140679 h 267190"/>
                <a:gd name="connsiteX6" fmla="*/ 52845 w 182374"/>
                <a:gd name="connsiteY6" fmla="*/ 195447 h 267190"/>
                <a:gd name="connsiteX7" fmla="*/ 91072 w 182374"/>
                <a:gd name="connsiteY7" fmla="*/ 266531 h 267190"/>
                <a:gd name="connsiteX8" fmla="*/ 91072 w 182374"/>
                <a:gd name="connsiteY8" fmla="*/ 267190 h 267190"/>
                <a:gd name="connsiteX9" fmla="*/ 91185 w 182374"/>
                <a:gd name="connsiteY9" fmla="*/ 266858 h 267190"/>
                <a:gd name="connsiteX10" fmla="*/ 91297 w 182374"/>
                <a:gd name="connsiteY10" fmla="*/ 267190 h 267190"/>
                <a:gd name="connsiteX11" fmla="*/ 91297 w 182374"/>
                <a:gd name="connsiteY11" fmla="*/ 266531 h 267190"/>
                <a:gd name="connsiteX12" fmla="*/ 129524 w 182374"/>
                <a:gd name="connsiteY12" fmla="*/ 195447 h 267190"/>
                <a:gd name="connsiteX13" fmla="*/ 167881 w 182374"/>
                <a:gd name="connsiteY13" fmla="*/ 140679 h 267190"/>
                <a:gd name="connsiteX14" fmla="*/ 182363 w 182374"/>
                <a:gd name="connsiteY14" fmla="*/ 90203 h 267190"/>
                <a:gd name="connsiteX15" fmla="*/ 91191 w 182374"/>
                <a:gd name="connsiteY15" fmla="*/ 124338 h 267190"/>
                <a:gd name="connsiteX16" fmla="*/ 56758 w 182374"/>
                <a:gd name="connsiteY16" fmla="*/ 89794 h 267190"/>
                <a:gd name="connsiteX17" fmla="*/ 91191 w 182374"/>
                <a:gd name="connsiteY17" fmla="*/ 55249 h 267190"/>
                <a:gd name="connsiteX18" fmla="*/ 125623 w 182374"/>
                <a:gd name="connsiteY18" fmla="*/ 89794 h 267190"/>
                <a:gd name="connsiteX19" fmla="*/ 91191 w 182374"/>
                <a:gd name="connsiteY19" fmla="*/ 124338 h 26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374" h="267190">
                  <a:moveTo>
                    <a:pt x="182375" y="90203"/>
                  </a:moveTo>
                  <a:cubicBezTo>
                    <a:pt x="181787" y="40090"/>
                    <a:pt x="141369" y="95"/>
                    <a:pt x="91250" y="0"/>
                  </a:cubicBezTo>
                  <a:cubicBezTo>
                    <a:pt x="91232" y="0"/>
                    <a:pt x="91208" y="0"/>
                    <a:pt x="91191" y="0"/>
                  </a:cubicBezTo>
                  <a:cubicBezTo>
                    <a:pt x="91173" y="0"/>
                    <a:pt x="91149" y="0"/>
                    <a:pt x="91131" y="0"/>
                  </a:cubicBezTo>
                  <a:cubicBezTo>
                    <a:pt x="41012" y="95"/>
                    <a:pt x="594" y="40090"/>
                    <a:pt x="7" y="90203"/>
                  </a:cubicBezTo>
                  <a:cubicBezTo>
                    <a:pt x="-213" y="108812"/>
                    <a:pt x="5137" y="126155"/>
                    <a:pt x="14488" y="140679"/>
                  </a:cubicBezTo>
                  <a:cubicBezTo>
                    <a:pt x="22059" y="152429"/>
                    <a:pt x="35329" y="170105"/>
                    <a:pt x="52845" y="195447"/>
                  </a:cubicBezTo>
                  <a:cubicBezTo>
                    <a:pt x="78443" y="232485"/>
                    <a:pt x="89403" y="261852"/>
                    <a:pt x="91072" y="266531"/>
                  </a:cubicBezTo>
                  <a:lnTo>
                    <a:pt x="91072" y="267190"/>
                  </a:lnTo>
                  <a:cubicBezTo>
                    <a:pt x="91072" y="267190"/>
                    <a:pt x="91107" y="267077"/>
                    <a:pt x="91185" y="266858"/>
                  </a:cubicBezTo>
                  <a:cubicBezTo>
                    <a:pt x="91262" y="267077"/>
                    <a:pt x="91297" y="267190"/>
                    <a:pt x="91297" y="267190"/>
                  </a:cubicBezTo>
                  <a:lnTo>
                    <a:pt x="91297" y="266531"/>
                  </a:lnTo>
                  <a:cubicBezTo>
                    <a:pt x="92960" y="261852"/>
                    <a:pt x="103927" y="232485"/>
                    <a:pt x="129524" y="195447"/>
                  </a:cubicBezTo>
                  <a:cubicBezTo>
                    <a:pt x="147040" y="170099"/>
                    <a:pt x="160310" y="152429"/>
                    <a:pt x="167881" y="140679"/>
                  </a:cubicBezTo>
                  <a:cubicBezTo>
                    <a:pt x="177233" y="126155"/>
                    <a:pt x="182582" y="108812"/>
                    <a:pt x="182363" y="90203"/>
                  </a:cubicBezTo>
                  <a:close/>
                  <a:moveTo>
                    <a:pt x="91191" y="124338"/>
                  </a:moveTo>
                  <a:cubicBezTo>
                    <a:pt x="72166" y="124279"/>
                    <a:pt x="56758" y="108835"/>
                    <a:pt x="56758" y="89794"/>
                  </a:cubicBezTo>
                  <a:cubicBezTo>
                    <a:pt x="56758" y="70752"/>
                    <a:pt x="72166" y="55314"/>
                    <a:pt x="91191" y="55249"/>
                  </a:cubicBezTo>
                  <a:cubicBezTo>
                    <a:pt x="110215" y="55308"/>
                    <a:pt x="125623" y="70752"/>
                    <a:pt x="125623" y="89794"/>
                  </a:cubicBezTo>
                  <a:cubicBezTo>
                    <a:pt x="125623" y="108835"/>
                    <a:pt x="110215" y="124273"/>
                    <a:pt x="91191" y="124338"/>
                  </a:cubicBezTo>
                  <a:close/>
                </a:path>
              </a:pathLst>
            </a:custGeom>
            <a:gradFill>
              <a:gsLst>
                <a:gs pos="0">
                  <a:srgbClr val="0095DA"/>
                </a:gs>
                <a:gs pos="100000">
                  <a:srgbClr val="034EA2"/>
                </a:gs>
              </a:gsLst>
              <a:lin ang="16200000" scaled="0"/>
            </a:gradFill>
            <a:ln w="0" cap="flat">
              <a:noFill/>
              <a:prstDash val="solid"/>
              <a:miter/>
            </a:ln>
            <a:effectLst>
              <a:outerShdw blurRad="38100" dir="18900000" sy="23000" kx="-1200000" algn="bl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000" dirty="0">
                <a:latin typeface="Pretendard" panose="02000503000000020004" pitchFamily="2" charset="-127"/>
              </a:endParaRPr>
            </a:p>
          </p:txBody>
        </p:sp>
        <p:sp>
          <p:nvSpPr>
            <p:cNvPr id="43" name="그래픽 9">
              <a:extLst>
                <a:ext uri="{FF2B5EF4-FFF2-40B4-BE49-F238E27FC236}">
                  <a16:creationId xmlns:a16="http://schemas.microsoft.com/office/drawing/2014/main" id="{8B178010-A0BB-02B5-4557-43636F4445D1}"/>
                </a:ext>
              </a:extLst>
            </p:cNvPr>
            <p:cNvSpPr/>
            <p:nvPr/>
          </p:nvSpPr>
          <p:spPr>
            <a:xfrm>
              <a:off x="2676878" y="2729362"/>
              <a:ext cx="182374" cy="267190"/>
            </a:xfrm>
            <a:custGeom>
              <a:avLst/>
              <a:gdLst>
                <a:gd name="connsiteX0" fmla="*/ 182375 w 182374"/>
                <a:gd name="connsiteY0" fmla="*/ 90203 h 267190"/>
                <a:gd name="connsiteX1" fmla="*/ 91250 w 182374"/>
                <a:gd name="connsiteY1" fmla="*/ 0 h 267190"/>
                <a:gd name="connsiteX2" fmla="*/ 91191 w 182374"/>
                <a:gd name="connsiteY2" fmla="*/ 0 h 267190"/>
                <a:gd name="connsiteX3" fmla="*/ 91131 w 182374"/>
                <a:gd name="connsiteY3" fmla="*/ 0 h 267190"/>
                <a:gd name="connsiteX4" fmla="*/ 7 w 182374"/>
                <a:gd name="connsiteY4" fmla="*/ 90203 h 267190"/>
                <a:gd name="connsiteX5" fmla="*/ 14488 w 182374"/>
                <a:gd name="connsiteY5" fmla="*/ 140679 h 267190"/>
                <a:gd name="connsiteX6" fmla="*/ 52845 w 182374"/>
                <a:gd name="connsiteY6" fmla="*/ 195447 h 267190"/>
                <a:gd name="connsiteX7" fmla="*/ 91072 w 182374"/>
                <a:gd name="connsiteY7" fmla="*/ 266531 h 267190"/>
                <a:gd name="connsiteX8" fmla="*/ 91072 w 182374"/>
                <a:gd name="connsiteY8" fmla="*/ 267190 h 267190"/>
                <a:gd name="connsiteX9" fmla="*/ 91185 w 182374"/>
                <a:gd name="connsiteY9" fmla="*/ 266858 h 267190"/>
                <a:gd name="connsiteX10" fmla="*/ 91297 w 182374"/>
                <a:gd name="connsiteY10" fmla="*/ 267190 h 267190"/>
                <a:gd name="connsiteX11" fmla="*/ 91297 w 182374"/>
                <a:gd name="connsiteY11" fmla="*/ 266531 h 267190"/>
                <a:gd name="connsiteX12" fmla="*/ 129524 w 182374"/>
                <a:gd name="connsiteY12" fmla="*/ 195447 h 267190"/>
                <a:gd name="connsiteX13" fmla="*/ 167881 w 182374"/>
                <a:gd name="connsiteY13" fmla="*/ 140679 h 267190"/>
                <a:gd name="connsiteX14" fmla="*/ 182363 w 182374"/>
                <a:gd name="connsiteY14" fmla="*/ 90203 h 267190"/>
                <a:gd name="connsiteX15" fmla="*/ 91191 w 182374"/>
                <a:gd name="connsiteY15" fmla="*/ 124338 h 267190"/>
                <a:gd name="connsiteX16" fmla="*/ 56758 w 182374"/>
                <a:gd name="connsiteY16" fmla="*/ 89794 h 267190"/>
                <a:gd name="connsiteX17" fmla="*/ 91191 w 182374"/>
                <a:gd name="connsiteY17" fmla="*/ 55249 h 267190"/>
                <a:gd name="connsiteX18" fmla="*/ 125623 w 182374"/>
                <a:gd name="connsiteY18" fmla="*/ 89794 h 267190"/>
                <a:gd name="connsiteX19" fmla="*/ 91191 w 182374"/>
                <a:gd name="connsiteY19" fmla="*/ 124338 h 26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374" h="267190">
                  <a:moveTo>
                    <a:pt x="182375" y="90203"/>
                  </a:moveTo>
                  <a:cubicBezTo>
                    <a:pt x="181787" y="40090"/>
                    <a:pt x="141369" y="95"/>
                    <a:pt x="91250" y="0"/>
                  </a:cubicBezTo>
                  <a:cubicBezTo>
                    <a:pt x="91232" y="0"/>
                    <a:pt x="91208" y="0"/>
                    <a:pt x="91191" y="0"/>
                  </a:cubicBezTo>
                  <a:cubicBezTo>
                    <a:pt x="91173" y="0"/>
                    <a:pt x="91149" y="0"/>
                    <a:pt x="91131" y="0"/>
                  </a:cubicBezTo>
                  <a:cubicBezTo>
                    <a:pt x="41012" y="95"/>
                    <a:pt x="594" y="40090"/>
                    <a:pt x="7" y="90203"/>
                  </a:cubicBezTo>
                  <a:cubicBezTo>
                    <a:pt x="-213" y="108812"/>
                    <a:pt x="5137" y="126155"/>
                    <a:pt x="14488" y="140679"/>
                  </a:cubicBezTo>
                  <a:cubicBezTo>
                    <a:pt x="22059" y="152429"/>
                    <a:pt x="35329" y="170105"/>
                    <a:pt x="52845" y="195447"/>
                  </a:cubicBezTo>
                  <a:cubicBezTo>
                    <a:pt x="78443" y="232485"/>
                    <a:pt x="89403" y="261852"/>
                    <a:pt x="91072" y="266531"/>
                  </a:cubicBezTo>
                  <a:lnTo>
                    <a:pt x="91072" y="267190"/>
                  </a:lnTo>
                  <a:cubicBezTo>
                    <a:pt x="91072" y="267190"/>
                    <a:pt x="91107" y="267077"/>
                    <a:pt x="91185" y="266858"/>
                  </a:cubicBezTo>
                  <a:cubicBezTo>
                    <a:pt x="91262" y="267077"/>
                    <a:pt x="91297" y="267190"/>
                    <a:pt x="91297" y="267190"/>
                  </a:cubicBezTo>
                  <a:lnTo>
                    <a:pt x="91297" y="266531"/>
                  </a:lnTo>
                  <a:cubicBezTo>
                    <a:pt x="92960" y="261852"/>
                    <a:pt x="103927" y="232485"/>
                    <a:pt x="129524" y="195447"/>
                  </a:cubicBezTo>
                  <a:cubicBezTo>
                    <a:pt x="147040" y="170099"/>
                    <a:pt x="160310" y="152429"/>
                    <a:pt x="167881" y="140679"/>
                  </a:cubicBezTo>
                  <a:cubicBezTo>
                    <a:pt x="177233" y="126155"/>
                    <a:pt x="182582" y="108812"/>
                    <a:pt x="182363" y="90203"/>
                  </a:cubicBezTo>
                  <a:close/>
                  <a:moveTo>
                    <a:pt x="91191" y="124338"/>
                  </a:moveTo>
                  <a:cubicBezTo>
                    <a:pt x="72166" y="124279"/>
                    <a:pt x="56758" y="108835"/>
                    <a:pt x="56758" y="89794"/>
                  </a:cubicBezTo>
                  <a:cubicBezTo>
                    <a:pt x="56758" y="70752"/>
                    <a:pt x="72166" y="55314"/>
                    <a:pt x="91191" y="55249"/>
                  </a:cubicBezTo>
                  <a:cubicBezTo>
                    <a:pt x="110215" y="55308"/>
                    <a:pt x="125623" y="70752"/>
                    <a:pt x="125623" y="89794"/>
                  </a:cubicBezTo>
                  <a:cubicBezTo>
                    <a:pt x="125623" y="108835"/>
                    <a:pt x="110215" y="124273"/>
                    <a:pt x="91191" y="124338"/>
                  </a:cubicBezTo>
                  <a:close/>
                </a:path>
              </a:pathLst>
            </a:custGeom>
            <a:gradFill>
              <a:gsLst>
                <a:gs pos="0">
                  <a:srgbClr val="0095DA"/>
                </a:gs>
                <a:gs pos="100000">
                  <a:srgbClr val="034EA2"/>
                </a:gs>
              </a:gsLst>
              <a:lin ang="16200000" scaled="0"/>
            </a:gradFill>
            <a:ln w="0" cap="flat">
              <a:noFill/>
              <a:prstDash val="solid"/>
              <a:miter/>
            </a:ln>
            <a:effectLst>
              <a:outerShdw blurRad="38100" dir="18900000" sy="23000" kx="-1200000" algn="bl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000" dirty="0">
                <a:latin typeface="Pretendard" panose="02000503000000020004" pitchFamily="2" charset="-127"/>
              </a:endParaRPr>
            </a:p>
          </p:txBody>
        </p:sp>
        <p:sp>
          <p:nvSpPr>
            <p:cNvPr id="44" name="그래픽 9">
              <a:extLst>
                <a:ext uri="{FF2B5EF4-FFF2-40B4-BE49-F238E27FC236}">
                  <a16:creationId xmlns:a16="http://schemas.microsoft.com/office/drawing/2014/main" id="{E76F93FB-A560-1E51-D24C-9354F11FC00C}"/>
                </a:ext>
              </a:extLst>
            </p:cNvPr>
            <p:cNvSpPr/>
            <p:nvPr/>
          </p:nvSpPr>
          <p:spPr>
            <a:xfrm>
              <a:off x="4538157" y="3781875"/>
              <a:ext cx="182374" cy="267190"/>
            </a:xfrm>
            <a:custGeom>
              <a:avLst/>
              <a:gdLst>
                <a:gd name="connsiteX0" fmla="*/ 182375 w 182374"/>
                <a:gd name="connsiteY0" fmla="*/ 90203 h 267190"/>
                <a:gd name="connsiteX1" fmla="*/ 91250 w 182374"/>
                <a:gd name="connsiteY1" fmla="*/ 0 h 267190"/>
                <a:gd name="connsiteX2" fmla="*/ 91191 w 182374"/>
                <a:gd name="connsiteY2" fmla="*/ 0 h 267190"/>
                <a:gd name="connsiteX3" fmla="*/ 91131 w 182374"/>
                <a:gd name="connsiteY3" fmla="*/ 0 h 267190"/>
                <a:gd name="connsiteX4" fmla="*/ 7 w 182374"/>
                <a:gd name="connsiteY4" fmla="*/ 90203 h 267190"/>
                <a:gd name="connsiteX5" fmla="*/ 14488 w 182374"/>
                <a:gd name="connsiteY5" fmla="*/ 140679 h 267190"/>
                <a:gd name="connsiteX6" fmla="*/ 52845 w 182374"/>
                <a:gd name="connsiteY6" fmla="*/ 195447 h 267190"/>
                <a:gd name="connsiteX7" fmla="*/ 91072 w 182374"/>
                <a:gd name="connsiteY7" fmla="*/ 266531 h 267190"/>
                <a:gd name="connsiteX8" fmla="*/ 91072 w 182374"/>
                <a:gd name="connsiteY8" fmla="*/ 267190 h 267190"/>
                <a:gd name="connsiteX9" fmla="*/ 91185 w 182374"/>
                <a:gd name="connsiteY9" fmla="*/ 266858 h 267190"/>
                <a:gd name="connsiteX10" fmla="*/ 91297 w 182374"/>
                <a:gd name="connsiteY10" fmla="*/ 267190 h 267190"/>
                <a:gd name="connsiteX11" fmla="*/ 91297 w 182374"/>
                <a:gd name="connsiteY11" fmla="*/ 266531 h 267190"/>
                <a:gd name="connsiteX12" fmla="*/ 129524 w 182374"/>
                <a:gd name="connsiteY12" fmla="*/ 195447 h 267190"/>
                <a:gd name="connsiteX13" fmla="*/ 167881 w 182374"/>
                <a:gd name="connsiteY13" fmla="*/ 140679 h 267190"/>
                <a:gd name="connsiteX14" fmla="*/ 182363 w 182374"/>
                <a:gd name="connsiteY14" fmla="*/ 90203 h 267190"/>
                <a:gd name="connsiteX15" fmla="*/ 91191 w 182374"/>
                <a:gd name="connsiteY15" fmla="*/ 124338 h 267190"/>
                <a:gd name="connsiteX16" fmla="*/ 56758 w 182374"/>
                <a:gd name="connsiteY16" fmla="*/ 89794 h 267190"/>
                <a:gd name="connsiteX17" fmla="*/ 91191 w 182374"/>
                <a:gd name="connsiteY17" fmla="*/ 55249 h 267190"/>
                <a:gd name="connsiteX18" fmla="*/ 125623 w 182374"/>
                <a:gd name="connsiteY18" fmla="*/ 89794 h 267190"/>
                <a:gd name="connsiteX19" fmla="*/ 91191 w 182374"/>
                <a:gd name="connsiteY19" fmla="*/ 124338 h 26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374" h="267190">
                  <a:moveTo>
                    <a:pt x="182375" y="90203"/>
                  </a:moveTo>
                  <a:cubicBezTo>
                    <a:pt x="181787" y="40090"/>
                    <a:pt x="141369" y="95"/>
                    <a:pt x="91250" y="0"/>
                  </a:cubicBezTo>
                  <a:cubicBezTo>
                    <a:pt x="91232" y="0"/>
                    <a:pt x="91208" y="0"/>
                    <a:pt x="91191" y="0"/>
                  </a:cubicBezTo>
                  <a:cubicBezTo>
                    <a:pt x="91173" y="0"/>
                    <a:pt x="91149" y="0"/>
                    <a:pt x="91131" y="0"/>
                  </a:cubicBezTo>
                  <a:cubicBezTo>
                    <a:pt x="41012" y="95"/>
                    <a:pt x="594" y="40090"/>
                    <a:pt x="7" y="90203"/>
                  </a:cubicBezTo>
                  <a:cubicBezTo>
                    <a:pt x="-213" y="108812"/>
                    <a:pt x="5137" y="126155"/>
                    <a:pt x="14488" y="140679"/>
                  </a:cubicBezTo>
                  <a:cubicBezTo>
                    <a:pt x="22059" y="152429"/>
                    <a:pt x="35329" y="170105"/>
                    <a:pt x="52845" y="195447"/>
                  </a:cubicBezTo>
                  <a:cubicBezTo>
                    <a:pt x="78443" y="232485"/>
                    <a:pt x="89403" y="261852"/>
                    <a:pt x="91072" y="266531"/>
                  </a:cubicBezTo>
                  <a:lnTo>
                    <a:pt x="91072" y="267190"/>
                  </a:lnTo>
                  <a:cubicBezTo>
                    <a:pt x="91072" y="267190"/>
                    <a:pt x="91107" y="267077"/>
                    <a:pt x="91185" y="266858"/>
                  </a:cubicBezTo>
                  <a:cubicBezTo>
                    <a:pt x="91262" y="267077"/>
                    <a:pt x="91297" y="267190"/>
                    <a:pt x="91297" y="267190"/>
                  </a:cubicBezTo>
                  <a:lnTo>
                    <a:pt x="91297" y="266531"/>
                  </a:lnTo>
                  <a:cubicBezTo>
                    <a:pt x="92960" y="261852"/>
                    <a:pt x="103927" y="232485"/>
                    <a:pt x="129524" y="195447"/>
                  </a:cubicBezTo>
                  <a:cubicBezTo>
                    <a:pt x="147040" y="170099"/>
                    <a:pt x="160310" y="152429"/>
                    <a:pt x="167881" y="140679"/>
                  </a:cubicBezTo>
                  <a:cubicBezTo>
                    <a:pt x="177233" y="126155"/>
                    <a:pt x="182582" y="108812"/>
                    <a:pt x="182363" y="90203"/>
                  </a:cubicBezTo>
                  <a:close/>
                  <a:moveTo>
                    <a:pt x="91191" y="124338"/>
                  </a:moveTo>
                  <a:cubicBezTo>
                    <a:pt x="72166" y="124279"/>
                    <a:pt x="56758" y="108835"/>
                    <a:pt x="56758" y="89794"/>
                  </a:cubicBezTo>
                  <a:cubicBezTo>
                    <a:pt x="56758" y="70752"/>
                    <a:pt x="72166" y="55314"/>
                    <a:pt x="91191" y="55249"/>
                  </a:cubicBezTo>
                  <a:cubicBezTo>
                    <a:pt x="110215" y="55308"/>
                    <a:pt x="125623" y="70752"/>
                    <a:pt x="125623" y="89794"/>
                  </a:cubicBezTo>
                  <a:cubicBezTo>
                    <a:pt x="125623" y="108835"/>
                    <a:pt x="110215" y="124273"/>
                    <a:pt x="91191" y="124338"/>
                  </a:cubicBezTo>
                  <a:close/>
                </a:path>
              </a:pathLst>
            </a:custGeom>
            <a:gradFill>
              <a:gsLst>
                <a:gs pos="0">
                  <a:srgbClr val="0095DA"/>
                </a:gs>
                <a:gs pos="100000">
                  <a:srgbClr val="034EA2"/>
                </a:gs>
              </a:gsLst>
              <a:lin ang="16200000" scaled="0"/>
            </a:gradFill>
            <a:ln w="0" cap="flat">
              <a:noFill/>
              <a:prstDash val="solid"/>
              <a:miter/>
            </a:ln>
            <a:effectLst>
              <a:outerShdw blurRad="38100" dir="18900000" sy="23000" kx="-1200000" algn="bl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000" dirty="0">
                <a:latin typeface="Pretendard" panose="02000503000000020004" pitchFamily="2" charset="-127"/>
              </a:endParaRPr>
            </a:p>
          </p:txBody>
        </p:sp>
        <p:sp>
          <p:nvSpPr>
            <p:cNvPr id="45" name="그래픽 9">
              <a:extLst>
                <a:ext uri="{FF2B5EF4-FFF2-40B4-BE49-F238E27FC236}">
                  <a16:creationId xmlns:a16="http://schemas.microsoft.com/office/drawing/2014/main" id="{69A14D44-5ACD-0603-BD01-E6BD5C93DD09}"/>
                </a:ext>
              </a:extLst>
            </p:cNvPr>
            <p:cNvSpPr/>
            <p:nvPr/>
          </p:nvSpPr>
          <p:spPr>
            <a:xfrm>
              <a:off x="7341992" y="2748385"/>
              <a:ext cx="182374" cy="267190"/>
            </a:xfrm>
            <a:custGeom>
              <a:avLst/>
              <a:gdLst>
                <a:gd name="connsiteX0" fmla="*/ 182375 w 182374"/>
                <a:gd name="connsiteY0" fmla="*/ 90203 h 267190"/>
                <a:gd name="connsiteX1" fmla="*/ 91250 w 182374"/>
                <a:gd name="connsiteY1" fmla="*/ 0 h 267190"/>
                <a:gd name="connsiteX2" fmla="*/ 91191 w 182374"/>
                <a:gd name="connsiteY2" fmla="*/ 0 h 267190"/>
                <a:gd name="connsiteX3" fmla="*/ 91131 w 182374"/>
                <a:gd name="connsiteY3" fmla="*/ 0 h 267190"/>
                <a:gd name="connsiteX4" fmla="*/ 7 w 182374"/>
                <a:gd name="connsiteY4" fmla="*/ 90203 h 267190"/>
                <a:gd name="connsiteX5" fmla="*/ 14488 w 182374"/>
                <a:gd name="connsiteY5" fmla="*/ 140679 h 267190"/>
                <a:gd name="connsiteX6" fmla="*/ 52845 w 182374"/>
                <a:gd name="connsiteY6" fmla="*/ 195447 h 267190"/>
                <a:gd name="connsiteX7" fmla="*/ 91072 w 182374"/>
                <a:gd name="connsiteY7" fmla="*/ 266531 h 267190"/>
                <a:gd name="connsiteX8" fmla="*/ 91072 w 182374"/>
                <a:gd name="connsiteY8" fmla="*/ 267190 h 267190"/>
                <a:gd name="connsiteX9" fmla="*/ 91185 w 182374"/>
                <a:gd name="connsiteY9" fmla="*/ 266858 h 267190"/>
                <a:gd name="connsiteX10" fmla="*/ 91297 w 182374"/>
                <a:gd name="connsiteY10" fmla="*/ 267190 h 267190"/>
                <a:gd name="connsiteX11" fmla="*/ 91297 w 182374"/>
                <a:gd name="connsiteY11" fmla="*/ 266531 h 267190"/>
                <a:gd name="connsiteX12" fmla="*/ 129524 w 182374"/>
                <a:gd name="connsiteY12" fmla="*/ 195447 h 267190"/>
                <a:gd name="connsiteX13" fmla="*/ 167881 w 182374"/>
                <a:gd name="connsiteY13" fmla="*/ 140679 h 267190"/>
                <a:gd name="connsiteX14" fmla="*/ 182363 w 182374"/>
                <a:gd name="connsiteY14" fmla="*/ 90203 h 267190"/>
                <a:gd name="connsiteX15" fmla="*/ 91191 w 182374"/>
                <a:gd name="connsiteY15" fmla="*/ 124338 h 267190"/>
                <a:gd name="connsiteX16" fmla="*/ 56758 w 182374"/>
                <a:gd name="connsiteY16" fmla="*/ 89794 h 267190"/>
                <a:gd name="connsiteX17" fmla="*/ 91191 w 182374"/>
                <a:gd name="connsiteY17" fmla="*/ 55249 h 267190"/>
                <a:gd name="connsiteX18" fmla="*/ 125623 w 182374"/>
                <a:gd name="connsiteY18" fmla="*/ 89794 h 267190"/>
                <a:gd name="connsiteX19" fmla="*/ 91191 w 182374"/>
                <a:gd name="connsiteY19" fmla="*/ 124338 h 26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374" h="267190">
                  <a:moveTo>
                    <a:pt x="182375" y="90203"/>
                  </a:moveTo>
                  <a:cubicBezTo>
                    <a:pt x="181787" y="40090"/>
                    <a:pt x="141369" y="95"/>
                    <a:pt x="91250" y="0"/>
                  </a:cubicBezTo>
                  <a:cubicBezTo>
                    <a:pt x="91232" y="0"/>
                    <a:pt x="91208" y="0"/>
                    <a:pt x="91191" y="0"/>
                  </a:cubicBezTo>
                  <a:cubicBezTo>
                    <a:pt x="91173" y="0"/>
                    <a:pt x="91149" y="0"/>
                    <a:pt x="91131" y="0"/>
                  </a:cubicBezTo>
                  <a:cubicBezTo>
                    <a:pt x="41012" y="95"/>
                    <a:pt x="594" y="40090"/>
                    <a:pt x="7" y="90203"/>
                  </a:cubicBezTo>
                  <a:cubicBezTo>
                    <a:pt x="-213" y="108812"/>
                    <a:pt x="5137" y="126155"/>
                    <a:pt x="14488" y="140679"/>
                  </a:cubicBezTo>
                  <a:cubicBezTo>
                    <a:pt x="22059" y="152429"/>
                    <a:pt x="35329" y="170105"/>
                    <a:pt x="52845" y="195447"/>
                  </a:cubicBezTo>
                  <a:cubicBezTo>
                    <a:pt x="78443" y="232485"/>
                    <a:pt x="89403" y="261852"/>
                    <a:pt x="91072" y="266531"/>
                  </a:cubicBezTo>
                  <a:lnTo>
                    <a:pt x="91072" y="267190"/>
                  </a:lnTo>
                  <a:cubicBezTo>
                    <a:pt x="91072" y="267190"/>
                    <a:pt x="91107" y="267077"/>
                    <a:pt x="91185" y="266858"/>
                  </a:cubicBezTo>
                  <a:cubicBezTo>
                    <a:pt x="91262" y="267077"/>
                    <a:pt x="91297" y="267190"/>
                    <a:pt x="91297" y="267190"/>
                  </a:cubicBezTo>
                  <a:lnTo>
                    <a:pt x="91297" y="266531"/>
                  </a:lnTo>
                  <a:cubicBezTo>
                    <a:pt x="92960" y="261852"/>
                    <a:pt x="103927" y="232485"/>
                    <a:pt x="129524" y="195447"/>
                  </a:cubicBezTo>
                  <a:cubicBezTo>
                    <a:pt x="147040" y="170099"/>
                    <a:pt x="160310" y="152429"/>
                    <a:pt x="167881" y="140679"/>
                  </a:cubicBezTo>
                  <a:cubicBezTo>
                    <a:pt x="177233" y="126155"/>
                    <a:pt x="182582" y="108812"/>
                    <a:pt x="182363" y="90203"/>
                  </a:cubicBezTo>
                  <a:close/>
                  <a:moveTo>
                    <a:pt x="91191" y="124338"/>
                  </a:moveTo>
                  <a:cubicBezTo>
                    <a:pt x="72166" y="124279"/>
                    <a:pt x="56758" y="108835"/>
                    <a:pt x="56758" y="89794"/>
                  </a:cubicBezTo>
                  <a:cubicBezTo>
                    <a:pt x="56758" y="70752"/>
                    <a:pt x="72166" y="55314"/>
                    <a:pt x="91191" y="55249"/>
                  </a:cubicBezTo>
                  <a:cubicBezTo>
                    <a:pt x="110215" y="55308"/>
                    <a:pt x="125623" y="70752"/>
                    <a:pt x="125623" y="89794"/>
                  </a:cubicBezTo>
                  <a:cubicBezTo>
                    <a:pt x="125623" y="108835"/>
                    <a:pt x="110215" y="124273"/>
                    <a:pt x="91191" y="124338"/>
                  </a:cubicBezTo>
                  <a:close/>
                </a:path>
              </a:pathLst>
            </a:custGeom>
            <a:gradFill>
              <a:gsLst>
                <a:gs pos="0">
                  <a:srgbClr val="0095DA"/>
                </a:gs>
                <a:gs pos="100000">
                  <a:srgbClr val="034EA2"/>
                </a:gs>
              </a:gsLst>
              <a:lin ang="16200000" scaled="0"/>
            </a:gradFill>
            <a:ln w="0" cap="flat">
              <a:noFill/>
              <a:prstDash val="solid"/>
              <a:miter/>
            </a:ln>
            <a:effectLst>
              <a:outerShdw blurRad="38100" dir="18900000" sy="23000" kx="-1200000" algn="bl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000" dirty="0">
                <a:latin typeface="Pretendard" panose="020005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2383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">
    <p:bg>
      <p:bgPr>
        <a:solidFill>
          <a:schemeClr val="bg1">
            <a:lumMod val="95000"/>
            <a:alpha val="2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700" y="3418746"/>
            <a:ext cx="2232000" cy="725359"/>
          </a:xfrm>
          <a:prstGeom prst="rect">
            <a:avLst/>
          </a:prstGeom>
        </p:spPr>
      </p:pic>
      <p:sp>
        <p:nvSpPr>
          <p:cNvPr id="7" name="object 49">
            <a:extLst>
              <a:ext uri="{FF2B5EF4-FFF2-40B4-BE49-F238E27FC236}">
                <a16:creationId xmlns:a16="http://schemas.microsoft.com/office/drawing/2014/main" id="{C43A5852-10C9-D141-410F-BEF979050462}"/>
              </a:ext>
            </a:extLst>
          </p:cNvPr>
          <p:cNvSpPr/>
          <p:nvPr userDrawn="1"/>
        </p:nvSpPr>
        <p:spPr>
          <a:xfrm>
            <a:off x="-666092" y="1114425"/>
            <a:ext cx="209794" cy="216000"/>
          </a:xfrm>
          <a:prstGeom prst="roundRect">
            <a:avLst/>
          </a:prstGeom>
          <a:solidFill>
            <a:srgbClr val="55B4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1">
            <a:extLst>
              <a:ext uri="{FF2B5EF4-FFF2-40B4-BE49-F238E27FC236}">
                <a16:creationId xmlns:a16="http://schemas.microsoft.com/office/drawing/2014/main" id="{51E454A1-5A47-A0DD-7CCE-F58618C3C495}"/>
              </a:ext>
            </a:extLst>
          </p:cNvPr>
          <p:cNvSpPr/>
          <p:nvPr userDrawn="1"/>
        </p:nvSpPr>
        <p:spPr>
          <a:xfrm>
            <a:off x="-666092" y="1466590"/>
            <a:ext cx="209794" cy="216000"/>
          </a:xfrm>
          <a:prstGeom prst="roundRect">
            <a:avLst/>
          </a:pr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>
            <a:extLst>
              <a:ext uri="{FF2B5EF4-FFF2-40B4-BE49-F238E27FC236}">
                <a16:creationId xmlns:a16="http://schemas.microsoft.com/office/drawing/2014/main" id="{14A6AC13-9CB3-9461-39D9-47AA76BCD888}"/>
              </a:ext>
            </a:extLst>
          </p:cNvPr>
          <p:cNvSpPr/>
          <p:nvPr userDrawn="1"/>
        </p:nvSpPr>
        <p:spPr>
          <a:xfrm>
            <a:off x="-666092" y="2170921"/>
            <a:ext cx="209794" cy="216000"/>
          </a:xfrm>
          <a:prstGeom prst="roundRect">
            <a:avLst/>
          </a:prstGeom>
          <a:solidFill>
            <a:srgbClr val="034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모서리가 둥근 직사각형 10">
            <a:extLst>
              <a:ext uri="{FF2B5EF4-FFF2-40B4-BE49-F238E27FC236}">
                <a16:creationId xmlns:a16="http://schemas.microsoft.com/office/drawing/2014/main" id="{5C651526-6C62-C45F-CB1F-0204ABF9AB49}"/>
              </a:ext>
            </a:extLst>
          </p:cNvPr>
          <p:cNvSpPr/>
          <p:nvPr userDrawn="1"/>
        </p:nvSpPr>
        <p:spPr>
          <a:xfrm>
            <a:off x="-666091" y="1818755"/>
            <a:ext cx="209794" cy="21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/>
          </a:p>
        </p:txBody>
      </p:sp>
      <p:sp>
        <p:nvSpPr>
          <p:cNvPr id="17" name="object 49">
            <a:extLst>
              <a:ext uri="{FF2B5EF4-FFF2-40B4-BE49-F238E27FC236}">
                <a16:creationId xmlns:a16="http://schemas.microsoft.com/office/drawing/2014/main" id="{50443976-E2D4-31A6-CBBC-2CFD64E3051D}"/>
              </a:ext>
            </a:extLst>
          </p:cNvPr>
          <p:cNvSpPr/>
          <p:nvPr userDrawn="1"/>
        </p:nvSpPr>
        <p:spPr>
          <a:xfrm>
            <a:off x="-659084" y="2943225"/>
            <a:ext cx="209794" cy="216000"/>
          </a:xfrm>
          <a:prstGeom prst="roundRect">
            <a:avLst/>
          </a:prstGeom>
          <a:solidFill>
            <a:srgbClr val="C9CA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51">
            <a:extLst>
              <a:ext uri="{FF2B5EF4-FFF2-40B4-BE49-F238E27FC236}">
                <a16:creationId xmlns:a16="http://schemas.microsoft.com/office/drawing/2014/main" id="{8CBFF5DB-D1AD-7CC8-480A-D35581A04B99}"/>
              </a:ext>
            </a:extLst>
          </p:cNvPr>
          <p:cNvSpPr/>
          <p:nvPr userDrawn="1"/>
        </p:nvSpPr>
        <p:spPr>
          <a:xfrm>
            <a:off x="-659084" y="3308985"/>
            <a:ext cx="209794" cy="216000"/>
          </a:xfrm>
          <a:prstGeom prst="roundRect">
            <a:avLst/>
          </a:prstGeom>
          <a:solidFill>
            <a:srgbClr val="333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51">
            <a:extLst>
              <a:ext uri="{FF2B5EF4-FFF2-40B4-BE49-F238E27FC236}">
                <a16:creationId xmlns:a16="http://schemas.microsoft.com/office/drawing/2014/main" id="{04CEC406-CF03-03B4-1CED-138F267CC51F}"/>
              </a:ext>
            </a:extLst>
          </p:cNvPr>
          <p:cNvSpPr/>
          <p:nvPr userDrawn="1"/>
        </p:nvSpPr>
        <p:spPr>
          <a:xfrm>
            <a:off x="-659084" y="4091907"/>
            <a:ext cx="209794" cy="216000"/>
          </a:xfrm>
          <a:prstGeom prst="roundRect">
            <a:avLst/>
          </a:pr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51">
            <a:extLst>
              <a:ext uri="{FF2B5EF4-FFF2-40B4-BE49-F238E27FC236}">
                <a16:creationId xmlns:a16="http://schemas.microsoft.com/office/drawing/2014/main" id="{837E4199-8612-8296-1969-CE0772EBB914}"/>
              </a:ext>
            </a:extLst>
          </p:cNvPr>
          <p:cNvSpPr/>
          <p:nvPr userDrawn="1"/>
        </p:nvSpPr>
        <p:spPr>
          <a:xfrm>
            <a:off x="-666092" y="4438266"/>
            <a:ext cx="209794" cy="216000"/>
          </a:xfrm>
          <a:prstGeom prst="roundRect">
            <a:avLst/>
          </a:prstGeom>
          <a:solidFill>
            <a:srgbClr val="5B9B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51">
            <a:extLst>
              <a:ext uri="{FF2B5EF4-FFF2-40B4-BE49-F238E27FC236}">
                <a16:creationId xmlns:a16="http://schemas.microsoft.com/office/drawing/2014/main" id="{9AC9FD56-23DF-9985-5F51-2759F500683A}"/>
              </a:ext>
            </a:extLst>
          </p:cNvPr>
          <p:cNvSpPr/>
          <p:nvPr userDrawn="1"/>
        </p:nvSpPr>
        <p:spPr>
          <a:xfrm>
            <a:off x="-673100" y="4784625"/>
            <a:ext cx="209794" cy="216000"/>
          </a:xfrm>
          <a:prstGeom prst="roundRect">
            <a:avLst/>
          </a:pr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EE7B25-05D8-1FEE-A2E2-8028C50EF58A}"/>
              </a:ext>
            </a:extLst>
          </p:cNvPr>
          <p:cNvSpPr txBox="1"/>
          <p:nvPr userDrawn="1"/>
        </p:nvSpPr>
        <p:spPr>
          <a:xfrm>
            <a:off x="-861425" y="3824615"/>
            <a:ext cx="645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&lt;</a:t>
            </a:r>
            <a:r>
              <a:rPr lang="ko-KR" altLang="en-US" sz="1050" dirty="0"/>
              <a:t>차트</a:t>
            </a:r>
            <a:r>
              <a:rPr lang="en-US" altLang="ko-KR" sz="1050" dirty="0"/>
              <a:t>&gt;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288119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75" r:id="rId2"/>
    <p:sldLayoutId id="2147483666" r:id="rId3"/>
    <p:sldLayoutId id="2147483681" r:id="rId4"/>
    <p:sldLayoutId id="2147483682" r:id="rId5"/>
    <p:sldLayoutId id="2147483686" r:id="rId6"/>
    <p:sldLayoutId id="2147483685" r:id="rId7"/>
    <p:sldLayoutId id="2147483677" r:id="rId8"/>
    <p:sldLayoutId id="2147483688" r:id="rId9"/>
    <p:sldLayoutId id="2147483691" r:id="rId10"/>
    <p:sldLayoutId id="2147483693" r:id="rId11"/>
    <p:sldLayoutId id="2147483692" r:id="rId12"/>
    <p:sldLayoutId id="2147483680" r:id="rId13"/>
    <p:sldLayoutId id="2147483694" r:id="rId14"/>
    <p:sldLayoutId id="2147483683" r:id="rId15"/>
    <p:sldLayoutId id="2147483678" r:id="rId16"/>
    <p:sldLayoutId id="2147483667" r:id="rId17"/>
    <p:sldLayoutId id="2147483684" r:id="rId18"/>
    <p:sldLayoutId id="2147483668" r:id="rId19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2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Relationship Id="rId14" Type="http://schemas.openxmlformats.org/officeDocument/2006/relationships/hyperlink" Target="https://forexarabcenter.com/valeoman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3.xml"/><Relationship Id="rId5" Type="http://schemas.openxmlformats.org/officeDocument/2006/relationships/image" Target="../media/image41.png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9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8.xml"/><Relationship Id="rId5" Type="http://schemas.openxmlformats.org/officeDocument/2006/relationships/image" Target="../media/image42.png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13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17E8D0D-F1BF-B281-2F08-C8D7AC48F8FF}"/>
              </a:ext>
            </a:extLst>
          </p:cNvPr>
          <p:cNvSpPr/>
          <p:nvPr/>
        </p:nvSpPr>
        <p:spPr>
          <a:xfrm>
            <a:off x="5422900" y="5029143"/>
            <a:ext cx="5100288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r"/>
            <a:r>
              <a:rPr lang="en-US" altLang="ko-KR" sz="3200" dirty="0">
                <a:solidFill>
                  <a:srgbClr val="034DA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2025</a:t>
            </a:r>
            <a:r>
              <a:rPr lang="ko-KR" altLang="en-US" sz="3200" dirty="0">
                <a:solidFill>
                  <a:srgbClr val="034DA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년 </a:t>
            </a:r>
            <a:r>
              <a:rPr lang="en-US" altLang="ko-KR" sz="3200" dirty="0">
                <a:solidFill>
                  <a:srgbClr val="034DA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3</a:t>
            </a:r>
            <a:r>
              <a:rPr lang="ko-KR" altLang="en-US" sz="3200" dirty="0">
                <a:solidFill>
                  <a:srgbClr val="034DA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분기 실적발표회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A5CBFA5-EAE1-CB2F-F7ED-57E984B75B2C}"/>
              </a:ext>
            </a:extLst>
          </p:cNvPr>
          <p:cNvSpPr/>
          <p:nvPr/>
        </p:nvSpPr>
        <p:spPr>
          <a:xfrm>
            <a:off x="8424537" y="5658849"/>
            <a:ext cx="2098651" cy="4462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r"/>
            <a:r>
              <a:rPr lang="en-US" altLang="ko-KR" sz="2300" b="1" spc="-150" dirty="0">
                <a:solidFill>
                  <a:srgbClr val="034DA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2025.11.05. </a:t>
            </a:r>
            <a:endParaRPr lang="ko-KR" altLang="en-US" sz="2300" b="1" spc="-150" dirty="0">
              <a:solidFill>
                <a:srgbClr val="034DA1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45683AA-41E3-4078-AA47-AAE7C94C49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518" y="4314825"/>
            <a:ext cx="2317420" cy="75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93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>
            <a:extLst>
              <a:ext uri="{FF2B5EF4-FFF2-40B4-BE49-F238E27FC236}">
                <a16:creationId xmlns:a16="http://schemas.microsoft.com/office/drawing/2014/main" id="{AF40BD65-4632-D2C3-941B-A4BBEA3CFAEF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2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351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슬라이드 번호 개체 틀 5">
            <a:extLst>
              <a:ext uri="{FF2B5EF4-FFF2-40B4-BE49-F238E27FC236}">
                <a16:creationId xmlns:a16="http://schemas.microsoft.com/office/drawing/2014/main" id="{101955D9-700E-96F0-6069-E0A706846A69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3</a:t>
            </a:fld>
            <a:endParaRPr lang="ko-KR" altLang="en-US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94060216-1CA0-656E-76EE-96E37C3D9075}"/>
              </a:ext>
            </a:extLst>
          </p:cNvPr>
          <p:cNvSpPr txBox="1"/>
          <p:nvPr/>
        </p:nvSpPr>
        <p:spPr>
          <a:xfrm>
            <a:off x="698500" y="3019425"/>
            <a:ext cx="3785198" cy="566822"/>
          </a:xfrm>
          <a:prstGeom prst="rect">
            <a:avLst/>
          </a:prstGeom>
          <a:effectLst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200" b="1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rgbClr val="0070C0"/>
                </a:solidFill>
                <a:latin typeface="+mn-ea"/>
              </a:defRPr>
            </a:lvl1pPr>
          </a:lstStyle>
          <a:p>
            <a:r>
              <a:rPr lang="en-US" sz="3600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Keywords</a:t>
            </a:r>
            <a:endParaRPr sz="3600" dirty="0">
              <a:ln>
                <a:noFill/>
              </a:ln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0378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1AE5F-D511-DEEE-26F5-D025D1DBB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3C9E6C6-EE58-A887-0720-1CE55DD2656B}"/>
              </a:ext>
            </a:extLst>
          </p:cNvPr>
          <p:cNvSpPr/>
          <p:nvPr/>
        </p:nvSpPr>
        <p:spPr>
          <a:xfrm>
            <a:off x="666873" y="1038224"/>
            <a:ext cx="9359655" cy="5882927"/>
          </a:xfrm>
          <a:prstGeom prst="rect">
            <a:avLst/>
          </a:prstGeom>
          <a:solidFill>
            <a:schemeClr val="tx1">
              <a:alpha val="43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20C78A-137B-AAF2-2A93-2BA9D65276DC}"/>
              </a:ext>
            </a:extLst>
          </p:cNvPr>
          <p:cNvSpPr txBox="1"/>
          <p:nvPr/>
        </p:nvSpPr>
        <p:spPr>
          <a:xfrm>
            <a:off x="666873" y="1403985"/>
            <a:ext cx="9359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2" algn="ctr" latinLnBrk="0"/>
            <a:r>
              <a:rPr lang="ko-KR" altLang="en-US" sz="3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인도네시아 투자 </a:t>
            </a:r>
            <a:r>
              <a:rPr lang="en-US" altLang="ko-KR" sz="3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Phase 2 </a:t>
            </a:r>
            <a:r>
              <a:rPr lang="ko-KR" altLang="en-US" sz="3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진입</a:t>
            </a:r>
            <a:endParaRPr lang="en-US" altLang="ko-KR" sz="3600" b="1" dirty="0">
              <a:solidFill>
                <a:srgbClr val="00B0F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142F509-56CE-1409-5AF0-8CE98ECA9D40}"/>
              </a:ext>
            </a:extLst>
          </p:cNvPr>
          <p:cNvSpPr txBox="1"/>
          <p:nvPr/>
        </p:nvSpPr>
        <p:spPr>
          <a:xfrm>
            <a:off x="666873" y="1971875"/>
            <a:ext cx="9359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2" algn="ctr" latinLnBrk="0"/>
            <a: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단계 </a:t>
            </a:r>
            <a: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IMIP 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투자 완료</a:t>
            </a:r>
            <a: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2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단계 </a:t>
            </a:r>
            <a: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IGIP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는 에코프로 그룹이 대주주 지위로 주도</a:t>
            </a:r>
            <a:b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투자 최종 단계 </a:t>
            </a:r>
            <a:r>
              <a:rPr lang="en-US" altLang="ko-KR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제련과 </a:t>
            </a:r>
            <a:r>
              <a:rPr lang="ko-KR" altLang="en-US" sz="1600" b="1" dirty="0" err="1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양극재</a:t>
            </a:r>
            <a:r>
              <a:rPr lang="ko-KR" altLang="en-US" sz="1600" b="1" dirty="0">
                <a:solidFill>
                  <a:schemeClr val="bg1">
                    <a:lumMod val="9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산업을 통합하여 글로벌 최저가 제품 생산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13858A4-A525-4D2D-A42D-B74588D53788}"/>
              </a:ext>
            </a:extLst>
          </p:cNvPr>
          <p:cNvGrpSpPr/>
          <p:nvPr/>
        </p:nvGrpSpPr>
        <p:grpSpPr>
          <a:xfrm>
            <a:off x="1178740" y="3430905"/>
            <a:ext cx="5899128" cy="3202357"/>
            <a:chOff x="2480541" y="3430905"/>
            <a:chExt cx="5899128" cy="3202357"/>
          </a:xfrm>
        </p:grpSpPr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B795BDB2-B181-2C61-9EBB-91889D536F2C}"/>
                </a:ext>
              </a:extLst>
            </p:cNvPr>
            <p:cNvGrpSpPr/>
            <p:nvPr/>
          </p:nvGrpSpPr>
          <p:grpSpPr>
            <a:xfrm>
              <a:off x="2480541" y="3430905"/>
              <a:ext cx="5899128" cy="3202357"/>
              <a:chOff x="2025127" y="3124881"/>
              <a:chExt cx="6993186" cy="3796270"/>
            </a:xfrm>
          </p:grpSpPr>
          <p:pic>
            <p:nvPicPr>
              <p:cNvPr id="4" name="그래픽 3">
                <a:extLst>
                  <a:ext uri="{FF2B5EF4-FFF2-40B4-BE49-F238E27FC236}">
                    <a16:creationId xmlns:a16="http://schemas.microsoft.com/office/drawing/2014/main" id="{5C6CDD92-EB9E-9EEA-59CD-16AA594F4E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l="18473" r="25638" b="17645"/>
              <a:stretch>
                <a:fillRect/>
              </a:stretch>
            </p:blipFill>
            <p:spPr>
              <a:xfrm>
                <a:off x="2025127" y="3124881"/>
                <a:ext cx="6993186" cy="3796270"/>
              </a:xfrm>
              <a:prstGeom prst="rect">
                <a:avLst/>
              </a:prstGeom>
            </p:spPr>
          </p:pic>
          <p:pic>
            <p:nvPicPr>
              <p:cNvPr id="5" name="그래픽 4">
                <a:extLst>
                  <a:ext uri="{FF2B5EF4-FFF2-40B4-BE49-F238E27FC236}">
                    <a16:creationId xmlns:a16="http://schemas.microsoft.com/office/drawing/2014/main" id="{282F3E94-FCAB-F02D-A1FE-28A08E9780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846195" y="3208043"/>
                <a:ext cx="2629165" cy="354566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2860953B-807A-EC63-3ACF-EC3BA5317AAE}"/>
                </a:ext>
              </a:extLst>
            </p:cNvPr>
            <p:cNvGrpSpPr/>
            <p:nvPr/>
          </p:nvGrpSpPr>
          <p:grpSpPr>
            <a:xfrm>
              <a:off x="6642100" y="5283043"/>
              <a:ext cx="146708" cy="146707"/>
              <a:chOff x="8956380" y="2093862"/>
              <a:chExt cx="420460" cy="420458"/>
            </a:xfrm>
          </p:grpSpPr>
          <p:sp>
            <p:nvSpPr>
              <p:cNvPr id="104" name="자유형: 도형 36">
                <a:extLst>
                  <a:ext uri="{FF2B5EF4-FFF2-40B4-BE49-F238E27FC236}">
                    <a16:creationId xmlns:a16="http://schemas.microsoft.com/office/drawing/2014/main" id="{0B4C05AC-1CF4-A61C-8312-4317BCF570F5}"/>
                  </a:ext>
                </a:extLst>
              </p:cNvPr>
              <p:cNvSpPr/>
              <p:nvPr/>
            </p:nvSpPr>
            <p:spPr>
              <a:xfrm rot="8100000">
                <a:off x="8956380" y="2093862"/>
                <a:ext cx="420460" cy="420458"/>
              </a:xfrm>
              <a:prstGeom prst="teardrop">
                <a:avLst>
                  <a:gd name="adj" fmla="val 111906"/>
                </a:avLst>
              </a:prstGeom>
              <a:solidFill>
                <a:srgbClr val="ED7D3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1579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105" name="타원 104">
                <a:extLst>
                  <a:ext uri="{FF2B5EF4-FFF2-40B4-BE49-F238E27FC236}">
                    <a16:creationId xmlns:a16="http://schemas.microsoft.com/office/drawing/2014/main" id="{6DBE8923-A4AC-D76D-2237-86E25BBD7B33}"/>
                  </a:ext>
                </a:extLst>
              </p:cNvPr>
              <p:cNvSpPr/>
              <p:nvPr/>
            </p:nvSpPr>
            <p:spPr>
              <a:xfrm>
                <a:off x="9072585" y="2210069"/>
                <a:ext cx="188051" cy="1880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579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sp>
          <p:nvSpPr>
            <p:cNvPr id="118" name="모서리가 둥근 직사각형 36">
              <a:extLst>
                <a:ext uri="{FF2B5EF4-FFF2-40B4-BE49-F238E27FC236}">
                  <a16:creationId xmlns:a16="http://schemas.microsoft.com/office/drawing/2014/main" id="{16DDC017-25CA-CE87-984E-006F8B9B99C9}"/>
                </a:ext>
              </a:extLst>
            </p:cNvPr>
            <p:cNvSpPr/>
            <p:nvPr/>
          </p:nvSpPr>
          <p:spPr>
            <a:xfrm>
              <a:off x="6379410" y="4928634"/>
              <a:ext cx="432749" cy="186021"/>
            </a:xfrm>
            <a:prstGeom prst="roundRect">
              <a:avLst>
                <a:gd name="adj" fmla="val 50000"/>
              </a:avLst>
            </a:prstGeom>
            <a:solidFill>
              <a:srgbClr val="59BD3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fontAlgn="base">
                <a:spcBef>
                  <a:spcPts val="439"/>
                </a:spcBef>
              </a:pPr>
              <a:r>
                <a:rPr lang="en-US" altLang="en-US" sz="965" dirty="0"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IMIP</a:t>
              </a:r>
              <a:endParaRPr lang="ko-Kore-KR" altLang="en-US" sz="965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grpSp>
          <p:nvGrpSpPr>
            <p:cNvPr id="123" name="그룹 122">
              <a:extLst>
                <a:ext uri="{FF2B5EF4-FFF2-40B4-BE49-F238E27FC236}">
                  <a16:creationId xmlns:a16="http://schemas.microsoft.com/office/drawing/2014/main" id="{73411017-EE57-CF96-B489-4C3D7E81FA88}"/>
                </a:ext>
              </a:extLst>
            </p:cNvPr>
            <p:cNvGrpSpPr/>
            <p:nvPr/>
          </p:nvGrpSpPr>
          <p:grpSpPr>
            <a:xfrm>
              <a:off x="6528198" y="5133130"/>
              <a:ext cx="150248" cy="150246"/>
              <a:chOff x="9064120" y="2201602"/>
              <a:chExt cx="420460" cy="420458"/>
            </a:xfrm>
          </p:grpSpPr>
          <p:sp>
            <p:nvSpPr>
              <p:cNvPr id="124" name="자유형: 도형 36">
                <a:extLst>
                  <a:ext uri="{FF2B5EF4-FFF2-40B4-BE49-F238E27FC236}">
                    <a16:creationId xmlns:a16="http://schemas.microsoft.com/office/drawing/2014/main" id="{10489FDA-22C5-4277-B3DE-8651B82260CA}"/>
                  </a:ext>
                </a:extLst>
              </p:cNvPr>
              <p:cNvSpPr/>
              <p:nvPr/>
            </p:nvSpPr>
            <p:spPr>
              <a:xfrm rot="8100000">
                <a:off x="9064120" y="2201602"/>
                <a:ext cx="420460" cy="420458"/>
              </a:xfrm>
              <a:prstGeom prst="teardrop">
                <a:avLst>
                  <a:gd name="adj" fmla="val 111906"/>
                </a:avLst>
              </a:prstGeom>
              <a:solidFill>
                <a:srgbClr val="59BD3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1579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125" name="타원 124">
                <a:extLst>
                  <a:ext uri="{FF2B5EF4-FFF2-40B4-BE49-F238E27FC236}">
                    <a16:creationId xmlns:a16="http://schemas.microsoft.com/office/drawing/2014/main" id="{50608B7A-C188-A6AE-8CA5-5B78FA6CB8DD}"/>
                  </a:ext>
                </a:extLst>
              </p:cNvPr>
              <p:cNvSpPr/>
              <p:nvPr/>
            </p:nvSpPr>
            <p:spPr>
              <a:xfrm>
                <a:off x="9183543" y="2317811"/>
                <a:ext cx="188052" cy="1880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579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sp>
          <p:nvSpPr>
            <p:cNvPr id="127" name="모서리가 둥근 직사각형 36">
              <a:extLst>
                <a:ext uri="{FF2B5EF4-FFF2-40B4-BE49-F238E27FC236}">
                  <a16:creationId xmlns:a16="http://schemas.microsoft.com/office/drawing/2014/main" id="{0CFB733A-97AB-4B98-016E-36266BAFE7BA}"/>
                </a:ext>
              </a:extLst>
            </p:cNvPr>
            <p:cNvSpPr/>
            <p:nvPr/>
          </p:nvSpPr>
          <p:spPr>
            <a:xfrm>
              <a:off x="6499325" y="5507931"/>
              <a:ext cx="432749" cy="186021"/>
            </a:xfrm>
            <a:prstGeom prst="roundRect">
              <a:avLst>
                <a:gd name="adj" fmla="val 50000"/>
              </a:avLst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fontAlgn="base">
                <a:spcBef>
                  <a:spcPts val="439"/>
                </a:spcBef>
              </a:pPr>
              <a:r>
                <a:rPr lang="en-US" altLang="en-US" sz="965" dirty="0"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IGIP</a:t>
              </a:r>
              <a:endParaRPr lang="ko-Kore-KR" altLang="en-US" sz="965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4F3F8F14-796F-AEFC-5CE2-ACAFF14F617E}"/>
              </a:ext>
            </a:extLst>
          </p:cNvPr>
          <p:cNvSpPr/>
          <p:nvPr/>
        </p:nvSpPr>
        <p:spPr>
          <a:xfrm>
            <a:off x="927100" y="2714625"/>
            <a:ext cx="3808760" cy="3962400"/>
          </a:xfrm>
          <a:prstGeom prst="rect">
            <a:avLst/>
          </a:prstGeom>
          <a:solidFill>
            <a:srgbClr val="171A1C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0" bIns="0" rtlCol="0" anchor="ctr"/>
          <a:lstStyle/>
          <a:p>
            <a:pPr marL="0" lvl="1">
              <a:lnSpc>
                <a:spcPts val="2000"/>
              </a:lnSpc>
            </a:pPr>
            <a:endParaRPr lang="ko-KR" altLang="en-US" sz="1400" spc="-50" dirty="0">
              <a:gradFill>
                <a:gsLst>
                  <a:gs pos="100000">
                    <a:prstClr val="white"/>
                  </a:gs>
                  <a:gs pos="1000">
                    <a:prstClr val="whit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27C4FB20-B176-C33C-4B33-479489021A7B}"/>
              </a:ext>
            </a:extLst>
          </p:cNvPr>
          <p:cNvSpPr txBox="1"/>
          <p:nvPr/>
        </p:nvSpPr>
        <p:spPr>
          <a:xfrm>
            <a:off x="927100" y="2832187"/>
            <a:ext cx="3808760" cy="5684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defPPr>
              <a:defRPr lang="ko-K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spc="-50">
                <a:gradFill>
                  <a:gsLst>
                    <a:gs pos="0">
                      <a:srgbClr val="159BFF"/>
                    </a:gs>
                    <a:gs pos="100000">
                      <a:srgbClr val="159BFF"/>
                    </a:gs>
                  </a:gsLst>
                  <a:lin ang="0" scaled="0"/>
                </a:gradFill>
                <a:latin typeface="프리젠테이션 7 Bold" pitchFamily="2" charset="-127"/>
                <a:ea typeface="프리젠테이션 7 Bold" pitchFamily="2" charset="-127"/>
                <a:cs typeface="Pretendard SemiBold" panose="02000703000000020004" pitchFamily="2" charset="-127"/>
              </a:defRPr>
            </a:lvl1pPr>
          </a:lstStyle>
          <a:p>
            <a:r>
              <a:rPr lang="en-US" altLang="ko-KR" sz="1800" dirty="0">
                <a:solidFill>
                  <a:srgbClr val="59BD35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800" dirty="0">
                <a:solidFill>
                  <a:srgbClr val="59BD35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단계</a:t>
            </a:r>
            <a:r>
              <a:rPr lang="en-US" altLang="ko-KR" sz="1800" dirty="0">
                <a:solidFill>
                  <a:srgbClr val="59BD35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IMIP</a:t>
            </a:r>
          </a:p>
          <a:p>
            <a:r>
              <a:rPr lang="ko-KR" altLang="en-US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투자 완료</a:t>
            </a:r>
            <a:r>
              <a:rPr lang="en-US" altLang="ko-KR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전 제련소 </a:t>
            </a:r>
            <a:r>
              <a:rPr lang="ko-KR" altLang="en-US" sz="1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램프업</a:t>
            </a:r>
            <a:r>
              <a:rPr lang="ko-KR" altLang="en-US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후 본격 양산 시작</a:t>
            </a:r>
            <a:endParaRPr lang="en-US" altLang="ko-KR" sz="1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0F07F08-2BBB-EF94-6788-E9877011A7DA}"/>
              </a:ext>
            </a:extLst>
          </p:cNvPr>
          <p:cNvGrpSpPr/>
          <p:nvPr/>
        </p:nvGrpSpPr>
        <p:grpSpPr>
          <a:xfrm>
            <a:off x="1178740" y="3525199"/>
            <a:ext cx="3332662" cy="1021550"/>
            <a:chOff x="1178740" y="3525199"/>
            <a:chExt cx="3332662" cy="1021550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D3A20DEA-7A10-F2FC-F4A5-E75633549EAA}"/>
                </a:ext>
              </a:extLst>
            </p:cNvPr>
            <p:cNvGrpSpPr/>
            <p:nvPr/>
          </p:nvGrpSpPr>
          <p:grpSpPr>
            <a:xfrm>
              <a:off x="1178740" y="3525199"/>
              <a:ext cx="3263885" cy="1021550"/>
              <a:chOff x="1178740" y="3525199"/>
              <a:chExt cx="3263885" cy="1021550"/>
            </a:xfrm>
          </p:grpSpPr>
          <p:sp>
            <p:nvSpPr>
              <p:cNvPr id="142" name="사각형: 둥근 모서리 141">
                <a:extLst>
                  <a:ext uri="{FF2B5EF4-FFF2-40B4-BE49-F238E27FC236}">
                    <a16:creationId xmlns:a16="http://schemas.microsoft.com/office/drawing/2014/main" id="{44CD2D37-CAF7-4540-8330-B381A9246433}"/>
                  </a:ext>
                </a:extLst>
              </p:cNvPr>
              <p:cNvSpPr/>
              <p:nvPr/>
            </p:nvSpPr>
            <p:spPr>
              <a:xfrm>
                <a:off x="1178740" y="3602113"/>
                <a:ext cx="3263885" cy="944636"/>
              </a:xfrm>
              <a:prstGeom prst="roundRect">
                <a:avLst/>
              </a:prstGeom>
              <a:solidFill>
                <a:schemeClr val="tx1">
                  <a:alpha val="50000"/>
                </a:schemeClr>
              </a:solidFill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145" name="모서리가 둥근 직사각형 36">
                <a:extLst>
                  <a:ext uri="{FF2B5EF4-FFF2-40B4-BE49-F238E27FC236}">
                    <a16:creationId xmlns:a16="http://schemas.microsoft.com/office/drawing/2014/main" id="{92B79945-120F-493E-8106-3A666404661A}"/>
                  </a:ext>
                </a:extLst>
              </p:cNvPr>
              <p:cNvSpPr/>
              <p:nvPr/>
            </p:nvSpPr>
            <p:spPr>
              <a:xfrm>
                <a:off x="2280404" y="3525199"/>
                <a:ext cx="1060556" cy="20591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fontAlgn="base">
                  <a:spcBef>
                    <a:spcPts val="439"/>
                  </a:spcBef>
                </a:pPr>
                <a:r>
                  <a:rPr lang="ko-KR" altLang="en-US" sz="965">
                    <a:solidFill>
                      <a:schemeClr val="bg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 제련소별 지분율</a:t>
                </a:r>
                <a:endParaRPr lang="ko-Kore-KR" altLang="en-US" sz="965" dirty="0"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9A4BFE24-22FA-4385-89A9-16C01AFFB29C}"/>
                </a:ext>
              </a:extLst>
            </p:cNvPr>
            <p:cNvSpPr txBox="1"/>
            <p:nvPr/>
          </p:nvSpPr>
          <p:spPr>
            <a:xfrm>
              <a:off x="1481449" y="4077343"/>
              <a:ext cx="5443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200" dirty="0">
                  <a:solidFill>
                    <a:schemeClr val="bg1">
                      <a:lumMod val="85000"/>
                    </a:schemeClr>
                  </a:solidFill>
                </a:rPr>
                <a:t>9%</a:t>
              </a:r>
              <a:endParaRPr lang="en-US" altLang="ko-KR" sz="11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D8352F67-BB98-45D1-8605-0EB346C5AE34}"/>
                </a:ext>
              </a:extLst>
            </p:cNvPr>
            <p:cNvSpPr txBox="1"/>
            <p:nvPr/>
          </p:nvSpPr>
          <p:spPr>
            <a:xfrm>
              <a:off x="2188125" y="4077343"/>
              <a:ext cx="5443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200" dirty="0">
                  <a:solidFill>
                    <a:schemeClr val="bg1">
                      <a:lumMod val="85000"/>
                    </a:schemeClr>
                  </a:solidFill>
                </a:rPr>
                <a:t>9%</a:t>
              </a:r>
              <a:endParaRPr lang="en-US" altLang="ko-KR" sz="11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79EDA247-C216-4123-984F-63588A754DAE}"/>
                </a:ext>
              </a:extLst>
            </p:cNvPr>
            <p:cNvSpPr txBox="1"/>
            <p:nvPr/>
          </p:nvSpPr>
          <p:spPr>
            <a:xfrm>
              <a:off x="2894801" y="4077343"/>
              <a:ext cx="5443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200" dirty="0">
                  <a:solidFill>
                    <a:schemeClr val="bg1">
                      <a:lumMod val="85000"/>
                    </a:schemeClr>
                  </a:solidFill>
                </a:rPr>
                <a:t>10%</a:t>
              </a:r>
              <a:endParaRPr lang="en-US" altLang="ko-KR" sz="11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62BAAF36-1CA5-4344-89A6-3210A7F62748}"/>
                </a:ext>
              </a:extLst>
            </p:cNvPr>
            <p:cNvSpPr txBox="1"/>
            <p:nvPr/>
          </p:nvSpPr>
          <p:spPr>
            <a:xfrm>
              <a:off x="3601476" y="4077343"/>
              <a:ext cx="5443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200" dirty="0">
                  <a:solidFill>
                    <a:schemeClr val="bg1">
                      <a:lumMod val="85000"/>
                    </a:schemeClr>
                  </a:solidFill>
                </a:rPr>
                <a:t>38%</a:t>
              </a:r>
              <a:endParaRPr lang="en-US" altLang="ko-KR" sz="11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54D0B693-1281-4C9B-92E6-78A940636DF7}"/>
                </a:ext>
              </a:extLst>
            </p:cNvPr>
            <p:cNvSpPr txBox="1"/>
            <p:nvPr/>
          </p:nvSpPr>
          <p:spPr>
            <a:xfrm>
              <a:off x="3575021" y="3839340"/>
              <a:ext cx="5443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400" dirty="0">
                  <a:solidFill>
                    <a:srgbClr val="59BD35"/>
                  </a:solidFill>
                </a:rPr>
                <a:t>GEN</a:t>
              </a:r>
              <a:endParaRPr lang="en-US" altLang="ko-KR" sz="1200" dirty="0">
                <a:solidFill>
                  <a:srgbClr val="59BD35"/>
                </a:solidFill>
              </a:endParaRP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D9CBDC7-C874-4CC7-A5F0-3EEEA533FD7D}"/>
                </a:ext>
              </a:extLst>
            </p:cNvPr>
            <p:cNvSpPr txBox="1"/>
            <p:nvPr/>
          </p:nvSpPr>
          <p:spPr>
            <a:xfrm>
              <a:off x="1357278" y="3839340"/>
              <a:ext cx="7860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400" dirty="0">
                  <a:solidFill>
                    <a:srgbClr val="59BD35"/>
                  </a:solidFill>
                </a:rPr>
                <a:t>QMB</a:t>
              </a:r>
              <a:endParaRPr lang="en-US" altLang="ko-KR" sz="1200" dirty="0">
                <a:solidFill>
                  <a:srgbClr val="59BD35"/>
                </a:solidFill>
              </a:endParaRP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D258B89A-C418-406E-811F-9ED320D88B3A}"/>
                </a:ext>
              </a:extLst>
            </p:cNvPr>
            <p:cNvSpPr txBox="1"/>
            <p:nvPr/>
          </p:nvSpPr>
          <p:spPr>
            <a:xfrm>
              <a:off x="1948875" y="3839340"/>
              <a:ext cx="103765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400" dirty="0" err="1">
                  <a:solidFill>
                    <a:srgbClr val="59BD35"/>
                  </a:solidFill>
                </a:rPr>
                <a:t>Meiming</a:t>
              </a:r>
              <a:endParaRPr lang="en-US" altLang="ko-KR" sz="1200" dirty="0">
                <a:solidFill>
                  <a:srgbClr val="59BD35"/>
                </a:solidFill>
              </a:endParaRP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166F3F8A-E841-46A0-9609-ADC6DF0D3834}"/>
                </a:ext>
              </a:extLst>
            </p:cNvPr>
            <p:cNvSpPr txBox="1"/>
            <p:nvPr/>
          </p:nvSpPr>
          <p:spPr>
            <a:xfrm>
              <a:off x="2747598" y="3839340"/>
              <a:ext cx="8401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400" dirty="0">
                  <a:solidFill>
                    <a:srgbClr val="59BD35"/>
                  </a:solidFill>
                </a:rPr>
                <a:t>E.S.G</a:t>
              </a:r>
              <a:endParaRPr lang="en-US" altLang="ko-KR" sz="1200" dirty="0">
                <a:solidFill>
                  <a:srgbClr val="59BD35"/>
                </a:solidFill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10F0A9C0-1636-45D9-B5D3-288C400694FB}"/>
                </a:ext>
              </a:extLst>
            </p:cNvPr>
            <p:cNvSpPr txBox="1"/>
            <p:nvPr/>
          </p:nvSpPr>
          <p:spPr>
            <a:xfrm>
              <a:off x="3239726" y="4278821"/>
              <a:ext cx="1271676" cy="215444"/>
            </a:xfrm>
            <a:prstGeom prst="rect">
              <a:avLst/>
            </a:prstGeom>
            <a:noFill/>
          </p:spPr>
          <p:txBody>
            <a:bodyPr wrap="square" lIns="0">
              <a:spAutoFit/>
            </a:bodyPr>
            <a:lstStyle/>
            <a:p>
              <a:pPr algn="ctr">
                <a:spcBef>
                  <a:spcPts val="439"/>
                </a:spcBef>
              </a:pP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*</a:t>
              </a:r>
              <a:r>
                <a:rPr lang="ko-KR" altLang="en-US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연결 시작</a:t>
              </a: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(4Q)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26C7E458-53AE-0577-7B9A-DC4CE75B1A20}"/>
              </a:ext>
            </a:extLst>
          </p:cNvPr>
          <p:cNvGrpSpPr/>
          <p:nvPr/>
        </p:nvGrpSpPr>
        <p:grpSpPr>
          <a:xfrm>
            <a:off x="1178743" y="4772025"/>
            <a:ext cx="3312687" cy="1758647"/>
            <a:chOff x="1178743" y="4772025"/>
            <a:chExt cx="3312687" cy="1758647"/>
          </a:xfrm>
        </p:grpSpPr>
        <p:sp>
          <p:nvSpPr>
            <p:cNvPr id="153" name="사각형: 둥근 모서리 152">
              <a:extLst>
                <a:ext uri="{FF2B5EF4-FFF2-40B4-BE49-F238E27FC236}">
                  <a16:creationId xmlns:a16="http://schemas.microsoft.com/office/drawing/2014/main" id="{0DFB8CD2-ACA5-4E3E-B754-5483079FB465}"/>
                </a:ext>
              </a:extLst>
            </p:cNvPr>
            <p:cNvSpPr/>
            <p:nvPr/>
          </p:nvSpPr>
          <p:spPr>
            <a:xfrm>
              <a:off x="1178743" y="4772025"/>
              <a:ext cx="3268680" cy="1758647"/>
            </a:xfrm>
            <a:prstGeom prst="roundRect">
              <a:avLst>
                <a:gd name="adj" fmla="val 9167"/>
              </a:avLst>
            </a:prstGeom>
            <a:solidFill>
              <a:schemeClr val="tx1">
                <a:alpha val="50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pic>
          <p:nvPicPr>
            <p:cNvPr id="154" name="그래픽 153">
              <a:extLst>
                <a:ext uri="{FF2B5EF4-FFF2-40B4-BE49-F238E27FC236}">
                  <a16:creationId xmlns:a16="http://schemas.microsoft.com/office/drawing/2014/main" id="{E62CE481-2AA9-4ACA-9AF5-FECAB7FDF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357182" y="4930417"/>
              <a:ext cx="386182" cy="386182"/>
            </a:xfrm>
            <a:prstGeom prst="rect">
              <a:avLst/>
            </a:prstGeom>
          </p:spPr>
        </p:pic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ED971406-8289-42F3-9867-325E261336BF}"/>
                </a:ext>
              </a:extLst>
            </p:cNvPr>
            <p:cNvSpPr txBox="1"/>
            <p:nvPr/>
          </p:nvSpPr>
          <p:spPr>
            <a:xfrm>
              <a:off x="2068249" y="4985009"/>
              <a:ext cx="1786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ko-KR" altLang="en-US" sz="1200" dirty="0"/>
                <a:t>니켈 생산 </a:t>
              </a:r>
              <a:r>
                <a:rPr lang="en-US" altLang="ko-KR" sz="1200" dirty="0" err="1"/>
                <a:t>Capa</a:t>
              </a:r>
              <a:r>
                <a:rPr lang="ko-KR" altLang="en-US" sz="1200" dirty="0"/>
                <a:t> </a:t>
              </a:r>
              <a:r>
                <a:rPr lang="en-US" altLang="ko-KR" sz="1200" dirty="0">
                  <a:solidFill>
                    <a:srgbClr val="59BD35"/>
                  </a:solidFill>
                </a:rPr>
                <a:t>15</a:t>
              </a:r>
              <a:r>
                <a:rPr lang="ko-KR" altLang="en-US" sz="1200" dirty="0">
                  <a:solidFill>
                    <a:srgbClr val="59BD35"/>
                  </a:solidFill>
                </a:rPr>
                <a:t>만 톤</a:t>
              </a:r>
              <a:endParaRPr lang="en-US" altLang="ko-KR" sz="1100" dirty="0">
                <a:solidFill>
                  <a:srgbClr val="59BD35"/>
                </a:solidFill>
              </a:endParaRPr>
            </a:p>
          </p:txBody>
        </p:sp>
        <p:pic>
          <p:nvPicPr>
            <p:cNvPr id="157" name="그래픽 156" descr="운송 윤곽선">
              <a:extLst>
                <a:ext uri="{FF2B5EF4-FFF2-40B4-BE49-F238E27FC236}">
                  <a16:creationId xmlns:a16="http://schemas.microsoft.com/office/drawing/2014/main" id="{B74E26D1-3EF0-4BA2-942D-66901790F06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328614" y="5313729"/>
              <a:ext cx="467864" cy="527635"/>
            </a:xfrm>
            <a:prstGeom prst="rect">
              <a:avLst/>
            </a:prstGeom>
          </p:spPr>
        </p:pic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FCB8130E-5A59-4100-AE77-6E3BAC507889}"/>
                </a:ext>
              </a:extLst>
            </p:cNvPr>
            <p:cNvSpPr txBox="1"/>
            <p:nvPr/>
          </p:nvSpPr>
          <p:spPr>
            <a:xfrm>
              <a:off x="2084124" y="5439047"/>
              <a:ext cx="15691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en-US" altLang="ko-KR" sz="1200" dirty="0">
                  <a:solidFill>
                    <a:schemeClr val="bg1"/>
                  </a:solidFill>
                </a:rPr>
                <a:t>Off-take </a:t>
              </a:r>
              <a:r>
                <a:rPr lang="ko-KR" altLang="en-US" sz="1200" dirty="0">
                  <a:solidFill>
                    <a:schemeClr val="bg1"/>
                  </a:solidFill>
                </a:rPr>
                <a:t>물량 </a:t>
              </a:r>
              <a:r>
                <a:rPr lang="en-US" altLang="ko-KR" sz="1200" dirty="0">
                  <a:solidFill>
                    <a:srgbClr val="59BD35"/>
                  </a:solidFill>
                </a:rPr>
                <a:t>3</a:t>
              </a:r>
              <a:r>
                <a:rPr lang="ko-KR" altLang="en-US" sz="1200" dirty="0">
                  <a:solidFill>
                    <a:srgbClr val="59BD35"/>
                  </a:solidFill>
                </a:rPr>
                <a:t>만 톤</a:t>
              </a:r>
              <a:endParaRPr lang="en-US" altLang="ko-KR" sz="1100" dirty="0">
                <a:solidFill>
                  <a:srgbClr val="59BD35"/>
                </a:solidFill>
              </a:endParaRPr>
            </a:p>
          </p:txBody>
        </p:sp>
        <p:cxnSp>
          <p:nvCxnSpPr>
            <p:cNvPr id="162" name="직선 연결선 161">
              <a:extLst>
                <a:ext uri="{FF2B5EF4-FFF2-40B4-BE49-F238E27FC236}">
                  <a16:creationId xmlns:a16="http://schemas.microsoft.com/office/drawing/2014/main" id="{FBECF65D-ABF7-494E-8330-AFAA779E9C21}"/>
                </a:ext>
              </a:extLst>
            </p:cNvPr>
            <p:cNvCxnSpPr>
              <a:cxnSpLocks/>
            </p:cNvCxnSpPr>
            <p:nvPr/>
          </p:nvCxnSpPr>
          <p:spPr>
            <a:xfrm>
              <a:off x="1976830" y="4924937"/>
              <a:ext cx="0" cy="1492392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0" name="그래픽 159">
              <a:extLst>
                <a:ext uri="{FF2B5EF4-FFF2-40B4-BE49-F238E27FC236}">
                  <a16:creationId xmlns:a16="http://schemas.microsoft.com/office/drawing/2014/main" id="{8273B302-6A95-4C94-9B6E-4AB8D409C1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342952" y="5875918"/>
              <a:ext cx="459581" cy="419833"/>
            </a:xfrm>
            <a:prstGeom prst="rect">
              <a:avLst/>
            </a:prstGeom>
          </p:spPr>
        </p:pic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7770E08C-66D7-4D17-814C-55084A44AD94}"/>
                </a:ext>
              </a:extLst>
            </p:cNvPr>
            <p:cNvSpPr txBox="1"/>
            <p:nvPr/>
          </p:nvSpPr>
          <p:spPr>
            <a:xfrm>
              <a:off x="2085485" y="5793447"/>
              <a:ext cx="2405945" cy="569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ko-KR" altLang="en-US" sz="1200" dirty="0"/>
                <a:t>예상이익</a:t>
              </a:r>
              <a:r>
                <a:rPr lang="ko-KR" altLang="en-US" sz="1200" dirty="0">
                  <a:solidFill>
                    <a:srgbClr val="4D9D30"/>
                  </a:solidFill>
                </a:rPr>
                <a:t> </a:t>
              </a:r>
              <a:r>
                <a:rPr lang="ko-KR" altLang="en-US" sz="1200" dirty="0">
                  <a:solidFill>
                    <a:srgbClr val="59BD35"/>
                  </a:solidFill>
                </a:rPr>
                <a:t>연평균 </a:t>
              </a:r>
              <a:r>
                <a:rPr lang="en-US" altLang="ko-KR" sz="1200" dirty="0">
                  <a:solidFill>
                    <a:srgbClr val="59BD35"/>
                  </a:solidFill>
                </a:rPr>
                <a:t>1,800</a:t>
              </a:r>
              <a:r>
                <a:rPr lang="ko-KR" altLang="en-US" sz="1200" dirty="0">
                  <a:solidFill>
                    <a:srgbClr val="59BD35"/>
                  </a:solidFill>
                </a:rPr>
                <a:t>억</a:t>
              </a:r>
              <a:endParaRPr lang="en-US" altLang="ko-KR" sz="1200" dirty="0">
                <a:solidFill>
                  <a:srgbClr val="59BD35"/>
                </a:solidFill>
              </a:endParaRPr>
            </a:p>
            <a:p>
              <a:pPr algn="l"/>
              <a:r>
                <a:rPr lang="en-US" altLang="ko-KR" sz="1000" dirty="0">
                  <a:solidFill>
                    <a:schemeClr val="bg1"/>
                  </a:solidFill>
                </a:rPr>
                <a:t>- GEN </a:t>
              </a:r>
              <a:r>
                <a:rPr lang="ko-KR" altLang="en-US" sz="1000" dirty="0">
                  <a:solidFill>
                    <a:schemeClr val="bg1"/>
                  </a:solidFill>
                </a:rPr>
                <a:t>연결이익 </a:t>
              </a:r>
              <a:r>
                <a:rPr lang="en-US" altLang="ko-KR" sz="1000" dirty="0">
                  <a:solidFill>
                    <a:schemeClr val="bg1"/>
                  </a:solidFill>
                </a:rPr>
                <a:t>1,000</a:t>
              </a:r>
              <a:r>
                <a:rPr lang="ko-KR" altLang="en-US" sz="1000" dirty="0">
                  <a:solidFill>
                    <a:schemeClr val="bg1"/>
                  </a:solidFill>
                </a:rPr>
                <a:t>억</a:t>
              </a:r>
              <a:r>
                <a:rPr lang="en-US" altLang="ko-KR" sz="1000" dirty="0">
                  <a:solidFill>
                    <a:schemeClr val="bg1"/>
                  </a:solidFill>
                </a:rPr>
                <a:t> / </a:t>
              </a:r>
              <a:r>
                <a:rPr lang="ko-KR" altLang="en-US" sz="1000" dirty="0">
                  <a:solidFill>
                    <a:schemeClr val="bg1"/>
                  </a:solidFill>
                </a:rPr>
                <a:t>지분법 </a:t>
              </a:r>
              <a:r>
                <a:rPr lang="en-US" altLang="ko-KR" sz="1000" dirty="0">
                  <a:solidFill>
                    <a:schemeClr val="bg1"/>
                  </a:solidFill>
                </a:rPr>
                <a:t>500</a:t>
              </a:r>
              <a:r>
                <a:rPr lang="ko-KR" altLang="en-US" sz="1000" dirty="0">
                  <a:solidFill>
                    <a:schemeClr val="bg1"/>
                  </a:solidFill>
                </a:rPr>
                <a:t>억</a:t>
              </a:r>
              <a:br>
                <a:rPr lang="en-US" altLang="ko-KR" sz="1000" dirty="0">
                  <a:solidFill>
                    <a:schemeClr val="bg1"/>
                  </a:solidFill>
                </a:rPr>
              </a:br>
              <a:r>
                <a:rPr lang="en-US" altLang="ko-KR" sz="900" dirty="0">
                  <a:solidFill>
                    <a:schemeClr val="bg1"/>
                  </a:solidFill>
                </a:rPr>
                <a:t>- </a:t>
              </a:r>
              <a:r>
                <a:rPr lang="ko-KR" altLang="en-US" sz="900" dirty="0">
                  <a:solidFill>
                    <a:schemeClr val="bg1"/>
                  </a:solidFill>
                </a:rPr>
                <a:t>메탈 트레이딩 </a:t>
              </a:r>
              <a:r>
                <a:rPr lang="en-US" altLang="ko-KR" sz="900" dirty="0">
                  <a:solidFill>
                    <a:schemeClr val="bg1"/>
                  </a:solidFill>
                </a:rPr>
                <a:t>300</a:t>
              </a:r>
              <a:r>
                <a:rPr lang="ko-KR" altLang="en-US" sz="900" dirty="0">
                  <a:solidFill>
                    <a:schemeClr val="bg1"/>
                  </a:solidFill>
                </a:rPr>
                <a:t>억 </a:t>
              </a:r>
              <a:endParaRPr lang="en-US" altLang="ko-KR" sz="900" dirty="0">
                <a:solidFill>
                  <a:schemeClr val="bg1"/>
                </a:solidFill>
              </a:endParaRP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64B640D-FF22-404F-8323-31EEC88961EB}"/>
                </a:ext>
              </a:extLst>
            </p:cNvPr>
            <p:cNvSpPr txBox="1"/>
            <p:nvPr/>
          </p:nvSpPr>
          <p:spPr>
            <a:xfrm>
              <a:off x="1846419" y="6260921"/>
              <a:ext cx="1952461" cy="215444"/>
            </a:xfrm>
            <a:prstGeom prst="rect">
              <a:avLst/>
            </a:prstGeom>
            <a:noFill/>
          </p:spPr>
          <p:txBody>
            <a:bodyPr wrap="square" lIns="0">
              <a:spAutoFit/>
            </a:bodyPr>
            <a:lstStyle/>
            <a:p>
              <a:pPr algn="ctr">
                <a:spcBef>
                  <a:spcPts val="439"/>
                </a:spcBef>
              </a:pP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*Ni $16, </a:t>
              </a:r>
              <a:r>
                <a:rPr lang="ko-KR" altLang="en-US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환율 </a:t>
              </a: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1,380</a:t>
              </a:r>
              <a:r>
                <a:rPr lang="ko-KR" altLang="en-US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원 가정</a:t>
              </a:r>
              <a:endParaRPr lang="en-US" altLang="ko-KR" sz="8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16200000" scaled="1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BAD555D-E9CE-BBB4-7AD3-F365B401C1FA}"/>
              </a:ext>
            </a:extLst>
          </p:cNvPr>
          <p:cNvSpPr/>
          <p:nvPr/>
        </p:nvSpPr>
        <p:spPr>
          <a:xfrm>
            <a:off x="5894655" y="2714625"/>
            <a:ext cx="3886201" cy="3962400"/>
          </a:xfrm>
          <a:prstGeom prst="rect">
            <a:avLst/>
          </a:prstGeom>
          <a:solidFill>
            <a:srgbClr val="171A1C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0" bIns="0" rtlCol="0" anchor="ctr"/>
          <a:lstStyle/>
          <a:p>
            <a:pPr marL="0" lvl="1">
              <a:lnSpc>
                <a:spcPts val="2000"/>
              </a:lnSpc>
            </a:pPr>
            <a:endParaRPr lang="ko-KR" altLang="en-US" sz="1400" spc="-50" dirty="0">
              <a:gradFill>
                <a:gsLst>
                  <a:gs pos="100000">
                    <a:prstClr val="white"/>
                  </a:gs>
                  <a:gs pos="1000">
                    <a:prstClr val="whit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B8DBE0-B42D-0375-99EC-2399FD943F6B}"/>
              </a:ext>
            </a:extLst>
          </p:cNvPr>
          <p:cNvSpPr txBox="1"/>
          <p:nvPr/>
        </p:nvSpPr>
        <p:spPr>
          <a:xfrm>
            <a:off x="5894655" y="2832187"/>
            <a:ext cx="3871645" cy="5684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defPPr>
              <a:defRPr lang="ko-K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spc="-50">
                <a:gradFill>
                  <a:gsLst>
                    <a:gs pos="0">
                      <a:srgbClr val="159BFF"/>
                    </a:gs>
                    <a:gs pos="100000">
                      <a:srgbClr val="159BFF"/>
                    </a:gs>
                  </a:gsLst>
                  <a:lin ang="0" scaled="0"/>
                </a:gradFill>
                <a:latin typeface="프리젠테이션 7 Bold" pitchFamily="2" charset="-127"/>
                <a:ea typeface="프리젠테이션 7 Bold" pitchFamily="2" charset="-127"/>
                <a:cs typeface="Pretendard SemiBold" panose="02000703000000020004" pitchFamily="2" charset="-127"/>
              </a:defRPr>
            </a:lvl1pPr>
          </a:lstStyle>
          <a:p>
            <a:r>
              <a:rPr lang="en-US" altLang="ko-KR" sz="1800" dirty="0">
                <a:solidFill>
                  <a:srgbClr val="ED7D3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800" dirty="0">
                <a:solidFill>
                  <a:srgbClr val="ED7D3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단계</a:t>
            </a:r>
            <a:r>
              <a:rPr lang="en-US" altLang="ko-KR" sz="1800" dirty="0">
                <a:solidFill>
                  <a:srgbClr val="ED7D3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IGIP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1·2</a:t>
            </a:r>
            <a:r>
              <a:rPr lang="ko-KR" altLang="en-US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기 나누어 진행</a:t>
            </a:r>
            <a:r>
              <a:rPr lang="en-US" altLang="ko-KR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Vale</a:t>
            </a:r>
            <a:r>
              <a:rPr lang="en-US" altLang="ko-KR" sz="11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인니국영광산기업</a:t>
            </a:r>
            <a:r>
              <a:rPr lang="en-US" altLang="ko-KR" sz="11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en-US" altLang="ko-KR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참여</a:t>
            </a:r>
            <a:endParaRPr lang="en-US" altLang="ko-KR" sz="1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3DA7CEBA-2F1F-56C6-F368-E8CB8D0BC2A7}"/>
              </a:ext>
            </a:extLst>
          </p:cNvPr>
          <p:cNvGrpSpPr/>
          <p:nvPr/>
        </p:nvGrpSpPr>
        <p:grpSpPr>
          <a:xfrm>
            <a:off x="6199454" y="3525199"/>
            <a:ext cx="3273957" cy="1217637"/>
            <a:chOff x="6199454" y="3525199"/>
            <a:chExt cx="3273957" cy="1217637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6EF171DC-3251-F147-96F9-4A2B93CABDD4}"/>
                </a:ext>
              </a:extLst>
            </p:cNvPr>
            <p:cNvGrpSpPr/>
            <p:nvPr/>
          </p:nvGrpSpPr>
          <p:grpSpPr>
            <a:xfrm>
              <a:off x="7925411" y="3525199"/>
              <a:ext cx="1548000" cy="1011602"/>
              <a:chOff x="7925411" y="3535147"/>
              <a:chExt cx="1548000" cy="1011602"/>
            </a:xfrm>
          </p:grpSpPr>
          <p:sp>
            <p:nvSpPr>
              <p:cNvPr id="85" name="사각형: 둥근 모서리 84">
                <a:extLst>
                  <a:ext uri="{FF2B5EF4-FFF2-40B4-BE49-F238E27FC236}">
                    <a16:creationId xmlns:a16="http://schemas.microsoft.com/office/drawing/2014/main" id="{6DB681BC-22D1-417F-B8F0-E9B1B00BB112}"/>
                  </a:ext>
                </a:extLst>
              </p:cNvPr>
              <p:cNvSpPr/>
              <p:nvPr/>
            </p:nvSpPr>
            <p:spPr>
              <a:xfrm>
                <a:off x="7925411" y="3602113"/>
                <a:ext cx="1548000" cy="944636"/>
              </a:xfrm>
              <a:prstGeom prst="roundRect">
                <a:avLst/>
              </a:prstGeom>
              <a:solidFill>
                <a:schemeClr val="tx1">
                  <a:alpha val="50000"/>
                </a:schemeClr>
              </a:solidFill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88" name="모서리가 둥근 직사각형 36">
                <a:extLst>
                  <a:ext uri="{FF2B5EF4-FFF2-40B4-BE49-F238E27FC236}">
                    <a16:creationId xmlns:a16="http://schemas.microsoft.com/office/drawing/2014/main" id="{739A8919-DE21-42DC-92AA-90DD8122E3F5}"/>
                  </a:ext>
                </a:extLst>
              </p:cNvPr>
              <p:cNvSpPr/>
              <p:nvPr/>
            </p:nvSpPr>
            <p:spPr>
              <a:xfrm>
                <a:off x="8483037" y="3535147"/>
                <a:ext cx="432749" cy="186021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fontAlgn="base">
                  <a:spcBef>
                    <a:spcPts val="439"/>
                  </a:spcBef>
                </a:pPr>
                <a:r>
                  <a:rPr lang="en-US" altLang="en-US" sz="965" dirty="0">
                    <a:solidFill>
                      <a:schemeClr val="bg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 2</a:t>
                </a:r>
                <a:r>
                  <a:rPr lang="ko-KR" altLang="en-US" sz="965" dirty="0">
                    <a:solidFill>
                      <a:schemeClr val="bg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기</a:t>
                </a:r>
                <a:endParaRPr lang="ko-Kore-KR" altLang="en-US" sz="965" dirty="0"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C767FDE3-8795-4F62-FD76-D3B1152E7BD6}"/>
                </a:ext>
              </a:extLst>
            </p:cNvPr>
            <p:cNvGrpSpPr/>
            <p:nvPr/>
          </p:nvGrpSpPr>
          <p:grpSpPr>
            <a:xfrm>
              <a:off x="6199454" y="3525199"/>
              <a:ext cx="1548000" cy="1011602"/>
              <a:chOff x="6199454" y="3535147"/>
              <a:chExt cx="1548000" cy="1011602"/>
            </a:xfrm>
          </p:grpSpPr>
          <p:sp>
            <p:nvSpPr>
              <p:cNvPr id="82" name="사각형: 둥근 모서리 81">
                <a:extLst>
                  <a:ext uri="{FF2B5EF4-FFF2-40B4-BE49-F238E27FC236}">
                    <a16:creationId xmlns:a16="http://schemas.microsoft.com/office/drawing/2014/main" id="{88384A85-B77D-4576-871A-B8860A629055}"/>
                  </a:ext>
                </a:extLst>
              </p:cNvPr>
              <p:cNvSpPr/>
              <p:nvPr/>
            </p:nvSpPr>
            <p:spPr>
              <a:xfrm>
                <a:off x="6199454" y="3602113"/>
                <a:ext cx="1548000" cy="944636"/>
              </a:xfrm>
              <a:prstGeom prst="roundRect">
                <a:avLst/>
              </a:prstGeom>
              <a:solidFill>
                <a:schemeClr val="tx1">
                  <a:alpha val="50000"/>
                </a:schemeClr>
              </a:solidFill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89" name="모서리가 둥근 직사각형 36">
                <a:extLst>
                  <a:ext uri="{FF2B5EF4-FFF2-40B4-BE49-F238E27FC236}">
                    <a16:creationId xmlns:a16="http://schemas.microsoft.com/office/drawing/2014/main" id="{C0802BE2-3630-4F11-B890-EB7E1EBF2BB9}"/>
                  </a:ext>
                </a:extLst>
              </p:cNvPr>
              <p:cNvSpPr/>
              <p:nvPr/>
            </p:nvSpPr>
            <p:spPr>
              <a:xfrm>
                <a:off x="6757080" y="3535147"/>
                <a:ext cx="432749" cy="186021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fontAlgn="base">
                  <a:spcBef>
                    <a:spcPts val="439"/>
                  </a:spcBef>
                </a:pPr>
                <a:r>
                  <a:rPr lang="en-US" altLang="en-US" sz="965" dirty="0">
                    <a:solidFill>
                      <a:schemeClr val="bg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 1</a:t>
                </a:r>
                <a:r>
                  <a:rPr lang="ko-KR" altLang="en-US" sz="965" dirty="0">
                    <a:solidFill>
                      <a:schemeClr val="bg1"/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기</a:t>
                </a:r>
                <a:endParaRPr lang="ko-Kore-KR" altLang="en-US" sz="965" dirty="0"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pic>
          <p:nvPicPr>
            <p:cNvPr id="90" name="그림 89" descr="그래픽, 그래픽 디자인, 텍스트, 로고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2A9F0BFD-FEE2-4631-93F0-488169E77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6455074" y="3826471"/>
              <a:ext cx="965841" cy="376150"/>
            </a:xfrm>
            <a:prstGeom prst="rect">
              <a:avLst/>
            </a:prstGeom>
          </p:spPr>
        </p:pic>
        <p:pic>
          <p:nvPicPr>
            <p:cNvPr id="91" name="그림 90" descr="폰트, 그래픽, 로고, 그래픽 디자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110F4C48-A0F1-4CFD-B2FA-A269D5D640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7969264" y="3782293"/>
              <a:ext cx="1432095" cy="465402"/>
            </a:xfrm>
            <a:prstGeom prst="rect">
              <a:avLst/>
            </a:prstGeom>
          </p:spPr>
        </p:pic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7E8B7E1A-9651-4D78-B736-313B454A9369}"/>
                </a:ext>
              </a:extLst>
            </p:cNvPr>
            <p:cNvSpPr txBox="1"/>
            <p:nvPr/>
          </p:nvSpPr>
          <p:spPr>
            <a:xfrm>
              <a:off x="8045464" y="4222285"/>
              <a:ext cx="13563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1200" dirty="0">
                  <a:solidFill>
                    <a:srgbClr val="ED7D31"/>
                  </a:solidFill>
                </a:rPr>
                <a:t>50%</a:t>
              </a:r>
              <a:r>
                <a:rPr lang="en-US" altLang="ko-KR" sz="1200" dirty="0">
                  <a:solidFill>
                    <a:schemeClr val="bg1">
                      <a:lumMod val="85000"/>
                    </a:schemeClr>
                  </a:solidFill>
                </a:rPr>
                <a:t> </a:t>
              </a:r>
              <a:r>
                <a:rPr lang="ko-KR" altLang="en-US" sz="1200" dirty="0">
                  <a:solidFill>
                    <a:srgbClr val="ED7D31"/>
                  </a:solidFill>
                </a:rPr>
                <a:t>↑ </a:t>
              </a:r>
              <a:r>
                <a:rPr lang="ko-KR" altLang="en-US" sz="1200" dirty="0">
                  <a:solidFill>
                    <a:schemeClr val="bg1">
                      <a:lumMod val="85000"/>
                    </a:schemeClr>
                  </a:solidFill>
                </a:rPr>
                <a:t>최대주주</a:t>
              </a:r>
              <a:endParaRPr lang="en-US" altLang="ko-KR" sz="11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EA4F387A-369B-4FCF-BD05-CBE52E9155F9}"/>
                </a:ext>
              </a:extLst>
            </p:cNvPr>
            <p:cNvGrpSpPr/>
            <p:nvPr/>
          </p:nvGrpSpPr>
          <p:grpSpPr>
            <a:xfrm>
              <a:off x="6467384" y="4210758"/>
              <a:ext cx="1115251" cy="276999"/>
              <a:chOff x="6923812" y="4213063"/>
              <a:chExt cx="1115251" cy="276999"/>
            </a:xfrm>
          </p:grpSpPr>
          <p:pic>
            <p:nvPicPr>
              <p:cNvPr id="107" name="그림 106" descr="폰트, 그래픽, 로고, 그래픽 디자인이(가) 표시된 사진&#10;&#10;AI 생성 콘텐츠는 정확하지 않을 수 있습니다.">
                <a:extLst>
                  <a:ext uri="{FF2B5EF4-FFF2-40B4-BE49-F238E27FC236}">
                    <a16:creationId xmlns:a16="http://schemas.microsoft.com/office/drawing/2014/main" id="{CBA2D382-4676-4F57-8C90-652B776FB4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923812" y="4248135"/>
                <a:ext cx="636520" cy="206856"/>
              </a:xfrm>
              <a:prstGeom prst="rect">
                <a:avLst/>
              </a:prstGeom>
            </p:spPr>
          </p:pic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78BE9454-B3D6-4DC4-81AE-3C2EF00E2141}"/>
                  </a:ext>
                </a:extLst>
              </p:cNvPr>
              <p:cNvSpPr txBox="1"/>
              <p:nvPr/>
            </p:nvSpPr>
            <p:spPr>
              <a:xfrm>
                <a:off x="7494718" y="4213063"/>
                <a:ext cx="5443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algn="ctr">
                  <a:defRPr sz="1360" b="1" spc="-26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lvl1pPr>
              </a:lstStyle>
              <a:p>
                <a:r>
                  <a:rPr lang="en-US" altLang="ko-KR" sz="1200" dirty="0">
                    <a:solidFill>
                      <a:schemeClr val="bg1">
                        <a:lumMod val="85000"/>
                      </a:schemeClr>
                    </a:solidFill>
                  </a:rPr>
                  <a:t>20%</a:t>
                </a:r>
                <a:endParaRPr lang="en-US" altLang="ko-KR" sz="1100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</p:grp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F99E76E7-3BEC-4206-8883-C7584BBF1D1E}"/>
                </a:ext>
              </a:extLst>
            </p:cNvPr>
            <p:cNvSpPr txBox="1"/>
            <p:nvPr/>
          </p:nvSpPr>
          <p:spPr>
            <a:xfrm>
              <a:off x="6348152" y="4527392"/>
              <a:ext cx="1271676" cy="215444"/>
            </a:xfrm>
            <a:prstGeom prst="rect">
              <a:avLst/>
            </a:prstGeom>
            <a:noFill/>
          </p:spPr>
          <p:txBody>
            <a:bodyPr wrap="square" lIns="0">
              <a:spAutoFit/>
            </a:bodyPr>
            <a:lstStyle/>
            <a:p>
              <a:pPr algn="ctr">
                <a:spcBef>
                  <a:spcPts val="439"/>
                </a:spcBef>
              </a:pP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* </a:t>
              </a:r>
              <a:r>
                <a:rPr lang="ko-KR" altLang="en-US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지분취득 공시 </a:t>
              </a:r>
              <a:r>
                <a:rPr lang="en-US" altLang="ko-KR" sz="8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162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(`25.09.24)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0484809-C66D-092E-DFD1-066049C68009}"/>
              </a:ext>
            </a:extLst>
          </p:cNvPr>
          <p:cNvGrpSpPr/>
          <p:nvPr/>
        </p:nvGrpSpPr>
        <p:grpSpPr>
          <a:xfrm>
            <a:off x="6199455" y="4772025"/>
            <a:ext cx="3312688" cy="1758647"/>
            <a:chOff x="6199455" y="4772025"/>
            <a:chExt cx="3312688" cy="1758647"/>
          </a:xfrm>
        </p:grpSpPr>
        <p:sp>
          <p:nvSpPr>
            <p:cNvPr id="119" name="사각형: 둥근 모서리 118">
              <a:extLst>
                <a:ext uri="{FF2B5EF4-FFF2-40B4-BE49-F238E27FC236}">
                  <a16:creationId xmlns:a16="http://schemas.microsoft.com/office/drawing/2014/main" id="{7FE3D258-049D-457A-AA3D-9EE2E9514A6F}"/>
                </a:ext>
              </a:extLst>
            </p:cNvPr>
            <p:cNvSpPr/>
            <p:nvPr/>
          </p:nvSpPr>
          <p:spPr>
            <a:xfrm>
              <a:off x="6199455" y="4772025"/>
              <a:ext cx="3273955" cy="1758647"/>
            </a:xfrm>
            <a:prstGeom prst="roundRect">
              <a:avLst>
                <a:gd name="adj" fmla="val 9167"/>
              </a:avLst>
            </a:prstGeom>
            <a:solidFill>
              <a:schemeClr val="tx1">
                <a:alpha val="50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pic>
          <p:nvPicPr>
            <p:cNvPr id="121" name="그래픽 120">
              <a:extLst>
                <a:ext uri="{FF2B5EF4-FFF2-40B4-BE49-F238E27FC236}">
                  <a16:creationId xmlns:a16="http://schemas.microsoft.com/office/drawing/2014/main" id="{6C6E0597-CC6A-49CB-8200-D25BE262C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377895" y="4930417"/>
              <a:ext cx="386182" cy="386182"/>
            </a:xfrm>
            <a:prstGeom prst="rect">
              <a:avLst/>
            </a:prstGeom>
          </p:spPr>
        </p:pic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2C88718C-B626-4BEF-B9B3-81A853904EE4}"/>
                </a:ext>
              </a:extLst>
            </p:cNvPr>
            <p:cNvSpPr txBox="1"/>
            <p:nvPr/>
          </p:nvSpPr>
          <p:spPr>
            <a:xfrm>
              <a:off x="7088962" y="4985009"/>
              <a:ext cx="1786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ko-KR" altLang="en-US" sz="1200" dirty="0"/>
                <a:t>니켈 생산 </a:t>
              </a:r>
              <a:r>
                <a:rPr lang="en-US" altLang="ko-KR" sz="1200" dirty="0" err="1"/>
                <a:t>Capa</a:t>
              </a:r>
              <a:r>
                <a:rPr lang="ko-KR" altLang="en-US" sz="1200" dirty="0"/>
                <a:t> </a:t>
              </a:r>
              <a:r>
                <a:rPr lang="en-US" altLang="ko-KR" sz="1200" dirty="0">
                  <a:solidFill>
                    <a:srgbClr val="ED7D31"/>
                  </a:solidFill>
                </a:rPr>
                <a:t>13</a:t>
              </a:r>
              <a:r>
                <a:rPr lang="ko-KR" altLang="en-US" sz="1200" dirty="0">
                  <a:solidFill>
                    <a:srgbClr val="ED7D31"/>
                  </a:solidFill>
                </a:rPr>
                <a:t>만 톤</a:t>
              </a:r>
              <a:endParaRPr lang="en-US" altLang="ko-KR" sz="1100" dirty="0">
                <a:solidFill>
                  <a:srgbClr val="ED7D31"/>
                </a:solidFill>
              </a:endParaRPr>
            </a:p>
          </p:txBody>
        </p:sp>
        <p:pic>
          <p:nvPicPr>
            <p:cNvPr id="128" name="그래픽 127" descr="운송 윤곽선">
              <a:extLst>
                <a:ext uri="{FF2B5EF4-FFF2-40B4-BE49-F238E27FC236}">
                  <a16:creationId xmlns:a16="http://schemas.microsoft.com/office/drawing/2014/main" id="{414064AA-4E90-4EB2-A80C-9053A7F7E9D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349327" y="5313729"/>
              <a:ext cx="467864" cy="527635"/>
            </a:xfrm>
            <a:prstGeom prst="rect">
              <a:avLst/>
            </a:prstGeom>
          </p:spPr>
        </p:pic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E04CF79A-334D-44A3-B42E-32E7AFBE8545}"/>
                </a:ext>
              </a:extLst>
            </p:cNvPr>
            <p:cNvSpPr txBox="1"/>
            <p:nvPr/>
          </p:nvSpPr>
          <p:spPr>
            <a:xfrm>
              <a:off x="7104837" y="5439047"/>
              <a:ext cx="15691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en-US" altLang="ko-KR" sz="1200" dirty="0">
                  <a:solidFill>
                    <a:schemeClr val="bg1"/>
                  </a:solidFill>
                </a:rPr>
                <a:t>Off-take </a:t>
              </a:r>
              <a:r>
                <a:rPr lang="ko-KR" altLang="en-US" sz="1200" dirty="0">
                  <a:solidFill>
                    <a:schemeClr val="bg1"/>
                  </a:solidFill>
                </a:rPr>
                <a:t>물량 </a:t>
              </a:r>
              <a:r>
                <a:rPr lang="en-US" altLang="ko-KR" sz="1200" dirty="0">
                  <a:solidFill>
                    <a:srgbClr val="ED7D31"/>
                  </a:solidFill>
                </a:rPr>
                <a:t>5</a:t>
              </a:r>
              <a:r>
                <a:rPr lang="ko-KR" altLang="en-US" sz="1200" dirty="0">
                  <a:solidFill>
                    <a:srgbClr val="ED7D31"/>
                  </a:solidFill>
                </a:rPr>
                <a:t>만 톤</a:t>
              </a:r>
              <a:endParaRPr lang="en-US" altLang="ko-KR" sz="1100" dirty="0">
                <a:solidFill>
                  <a:srgbClr val="ED7D31"/>
                </a:solidFill>
              </a:endParaRPr>
            </a:p>
          </p:txBody>
        </p:sp>
        <p:pic>
          <p:nvPicPr>
            <p:cNvPr id="139" name="그래픽 138">
              <a:extLst>
                <a:ext uri="{FF2B5EF4-FFF2-40B4-BE49-F238E27FC236}">
                  <a16:creationId xmlns:a16="http://schemas.microsoft.com/office/drawing/2014/main" id="{4C1339E8-1DB0-449A-B69A-5AE07D609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6363665" y="5875918"/>
              <a:ext cx="459581" cy="419833"/>
            </a:xfrm>
            <a:prstGeom prst="rect">
              <a:avLst/>
            </a:prstGeom>
          </p:spPr>
        </p:pic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9192A499-908E-4C0D-88FF-510132C6C702}"/>
                </a:ext>
              </a:extLst>
            </p:cNvPr>
            <p:cNvSpPr txBox="1"/>
            <p:nvPr/>
          </p:nvSpPr>
          <p:spPr>
            <a:xfrm>
              <a:off x="7106198" y="5863235"/>
              <a:ext cx="24059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sz="1360" b="1" spc="-26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pPr algn="l"/>
              <a:r>
                <a:rPr lang="ko-KR" altLang="en-US" sz="1200" dirty="0"/>
                <a:t>연결 및 지분법이익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메탈트레이딩</a:t>
              </a:r>
              <a:br>
                <a:rPr lang="en-US" altLang="ko-KR" sz="1200" dirty="0"/>
              </a:br>
              <a:r>
                <a:rPr lang="en-US" altLang="ko-KR" sz="1200" dirty="0"/>
                <a:t>+ </a:t>
              </a:r>
              <a:r>
                <a:rPr lang="ko-KR" altLang="en-US" sz="1200" dirty="0" err="1"/>
                <a:t>밸류체인</a:t>
              </a:r>
              <a:r>
                <a:rPr lang="ko-KR" altLang="en-US" sz="1200" dirty="0"/>
                <a:t> 통합생산 시너지</a:t>
              </a:r>
              <a:endParaRPr lang="en-US" altLang="ko-KR" sz="900" dirty="0">
                <a:solidFill>
                  <a:schemeClr val="bg1"/>
                </a:solidFill>
              </a:endParaRPr>
            </a:p>
          </p:txBody>
        </p:sp>
        <p:cxnSp>
          <p:nvCxnSpPr>
            <p:cNvPr id="141" name="직선 연결선 140">
              <a:extLst>
                <a:ext uri="{FF2B5EF4-FFF2-40B4-BE49-F238E27FC236}">
                  <a16:creationId xmlns:a16="http://schemas.microsoft.com/office/drawing/2014/main" id="{3AB04606-E11D-4FEE-831B-D0455C8F3B8B}"/>
                </a:ext>
              </a:extLst>
            </p:cNvPr>
            <p:cNvCxnSpPr>
              <a:cxnSpLocks/>
            </p:cNvCxnSpPr>
            <p:nvPr/>
          </p:nvCxnSpPr>
          <p:spPr>
            <a:xfrm>
              <a:off x="6997543" y="4924937"/>
              <a:ext cx="0" cy="1492392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22584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6BF8FA-8A29-7047-1A9F-6B482213F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B4C6AEE7-8EB0-B276-DC00-157E5A930E8E}"/>
              </a:ext>
            </a:extLst>
          </p:cNvPr>
          <p:cNvSpPr/>
          <p:nvPr/>
        </p:nvSpPr>
        <p:spPr>
          <a:xfrm>
            <a:off x="666873" y="1266825"/>
            <a:ext cx="9359655" cy="5562600"/>
          </a:xfrm>
          <a:prstGeom prst="rect">
            <a:avLst/>
          </a:prstGeom>
          <a:solidFill>
            <a:schemeClr val="tx1">
              <a:alpha val="43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3C29CC78-B37C-39EE-3B95-48DDE31C0D7C}"/>
              </a:ext>
            </a:extLst>
          </p:cNvPr>
          <p:cNvSpPr/>
          <p:nvPr/>
        </p:nvSpPr>
        <p:spPr>
          <a:xfrm>
            <a:off x="2263167" y="3235589"/>
            <a:ext cx="2056390" cy="655475"/>
          </a:xfrm>
          <a:prstGeom prst="rightArrow">
            <a:avLst>
              <a:gd name="adj1" fmla="val 67637"/>
              <a:gd name="adj2" fmla="val 50000"/>
            </a:avLst>
          </a:prstGeom>
          <a:gradFill>
            <a:gsLst>
              <a:gs pos="100000">
                <a:srgbClr val="034EA2"/>
              </a:gs>
              <a:gs pos="0">
                <a:srgbClr val="034EA2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4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8B24C029-75FE-DCEB-0C40-95F4DCAB5791}"/>
              </a:ext>
            </a:extLst>
          </p:cNvPr>
          <p:cNvSpPr/>
          <p:nvPr/>
        </p:nvSpPr>
        <p:spPr>
          <a:xfrm>
            <a:off x="2263167" y="4186444"/>
            <a:ext cx="2056390" cy="655475"/>
          </a:xfrm>
          <a:prstGeom prst="rightArrow">
            <a:avLst>
              <a:gd name="adj1" fmla="val 67637"/>
              <a:gd name="adj2" fmla="val 50000"/>
            </a:avLst>
          </a:prstGeom>
          <a:gradFill>
            <a:gsLst>
              <a:gs pos="100000">
                <a:srgbClr val="034EA2"/>
              </a:gs>
              <a:gs pos="0">
                <a:srgbClr val="034EA2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4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156201FE-DD9C-2FAB-0F8C-D076FA872A28}"/>
              </a:ext>
            </a:extLst>
          </p:cNvPr>
          <p:cNvSpPr/>
          <p:nvPr/>
        </p:nvSpPr>
        <p:spPr>
          <a:xfrm>
            <a:off x="2263167" y="5162058"/>
            <a:ext cx="2056390" cy="655475"/>
          </a:xfrm>
          <a:prstGeom prst="rightArrow">
            <a:avLst>
              <a:gd name="adj1" fmla="val 67637"/>
              <a:gd name="adj2" fmla="val 50000"/>
            </a:avLst>
          </a:prstGeom>
          <a:gradFill>
            <a:gsLst>
              <a:gs pos="100000">
                <a:srgbClr val="034EA2"/>
              </a:gs>
              <a:gs pos="0">
                <a:srgbClr val="034EA2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40" b="1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4ABCC88C-436F-7C5B-C4E2-B55F38F1917E}"/>
              </a:ext>
            </a:extLst>
          </p:cNvPr>
          <p:cNvSpPr>
            <a:spLocks noChangeAspect="1"/>
          </p:cNvSpPr>
          <p:nvPr/>
        </p:nvSpPr>
        <p:spPr>
          <a:xfrm>
            <a:off x="1363100" y="3197994"/>
            <a:ext cx="1512268" cy="730665"/>
          </a:xfrm>
          <a:prstGeom prst="roundRect">
            <a:avLst/>
          </a:prstGeom>
          <a:solidFill>
            <a:schemeClr val="tx2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buSzPct val="100000"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Premium EV /</a:t>
            </a:r>
          </a:p>
          <a:p>
            <a:pPr algn="ctr">
              <a:buSzPct val="100000"/>
            </a:pPr>
            <a:r>
              <a:rPr lang="ko-KR" altLang="en-US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고성능 </a:t>
            </a: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ESS, </a:t>
            </a:r>
            <a:r>
              <a:rPr lang="ko-KR" altLang="en-US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로봇</a:t>
            </a:r>
            <a:endParaRPr lang="en-US" altLang="ko-KR" sz="1400" b="1" spc="-18" dirty="0"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4C1E364E-58EA-EDC4-14D7-84012980E616}"/>
              </a:ext>
            </a:extLst>
          </p:cNvPr>
          <p:cNvSpPr>
            <a:spLocks noChangeAspect="1"/>
          </p:cNvSpPr>
          <p:nvPr/>
        </p:nvSpPr>
        <p:spPr>
          <a:xfrm>
            <a:off x="1363100" y="4148849"/>
            <a:ext cx="1512268" cy="730665"/>
          </a:xfrm>
          <a:prstGeom prst="roundRect">
            <a:avLst/>
          </a:prstGeom>
          <a:solidFill>
            <a:schemeClr val="tx2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buSzPct val="100000"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Volume EV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A97AA75E-781C-5335-BCA8-88C093D90AF2}"/>
              </a:ext>
            </a:extLst>
          </p:cNvPr>
          <p:cNvSpPr>
            <a:spLocks noChangeAspect="1"/>
          </p:cNvSpPr>
          <p:nvPr/>
        </p:nvSpPr>
        <p:spPr>
          <a:xfrm>
            <a:off x="1363100" y="5124463"/>
            <a:ext cx="1512268" cy="730665"/>
          </a:xfrm>
          <a:prstGeom prst="roundRect">
            <a:avLst/>
          </a:prstGeom>
          <a:solidFill>
            <a:schemeClr val="tx2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indent="-287974"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Entry EV /</a:t>
            </a:r>
          </a:p>
          <a:p>
            <a:pPr indent="-287974"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ESS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55731390-0993-6DA8-EE1E-1C3D935F361F}"/>
              </a:ext>
            </a:extLst>
          </p:cNvPr>
          <p:cNvSpPr/>
          <p:nvPr/>
        </p:nvSpPr>
        <p:spPr>
          <a:xfrm>
            <a:off x="4192256" y="2954192"/>
            <a:ext cx="1215861" cy="316076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34EA2">
                  <a:alpha val="0"/>
                </a:srgbClr>
              </a:gs>
              <a:gs pos="100000">
                <a:srgbClr val="034EA2">
                  <a:alpha val="6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34EA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E7C4F217-6AAE-88A0-260F-B651E43D47EF}"/>
              </a:ext>
            </a:extLst>
          </p:cNvPr>
          <p:cNvSpPr>
            <a:spLocks noChangeAspect="1"/>
          </p:cNvSpPr>
          <p:nvPr/>
        </p:nvSpPr>
        <p:spPr>
          <a:xfrm>
            <a:off x="4411532" y="3197994"/>
            <a:ext cx="806744" cy="730665"/>
          </a:xfrm>
          <a:prstGeom prst="ellipse">
            <a:avLst/>
          </a:prstGeom>
          <a:solidFill>
            <a:srgbClr val="034E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Hi-Ni</a:t>
            </a: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4CEAC7A2-ECE5-91EF-29D3-0CE7262A93C7}"/>
              </a:ext>
            </a:extLst>
          </p:cNvPr>
          <p:cNvSpPr>
            <a:spLocks noChangeAspect="1"/>
          </p:cNvSpPr>
          <p:nvPr/>
        </p:nvSpPr>
        <p:spPr>
          <a:xfrm>
            <a:off x="4411532" y="4148849"/>
            <a:ext cx="806744" cy="730665"/>
          </a:xfrm>
          <a:prstGeom prst="ellipse">
            <a:avLst/>
          </a:prstGeom>
          <a:solidFill>
            <a:srgbClr val="034E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HVM</a:t>
            </a: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CBFD6B46-55F0-BD56-F04C-5DC6E83171B2}"/>
              </a:ext>
            </a:extLst>
          </p:cNvPr>
          <p:cNvSpPr>
            <a:spLocks noChangeAspect="1"/>
          </p:cNvSpPr>
          <p:nvPr/>
        </p:nvSpPr>
        <p:spPr>
          <a:xfrm>
            <a:off x="4411532" y="5124463"/>
            <a:ext cx="806744" cy="730665"/>
          </a:xfrm>
          <a:prstGeom prst="ellipse">
            <a:avLst/>
          </a:prstGeom>
          <a:solidFill>
            <a:srgbClr val="034E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indent="-287974"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LFP</a:t>
            </a:r>
          </a:p>
          <a:p>
            <a:pPr indent="-287974" algn="ctr">
              <a:buSzPct val="100000"/>
              <a:defRPr/>
            </a:pPr>
            <a:r>
              <a:rPr lang="en-US" altLang="ko-KR" sz="14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SIB</a:t>
            </a:r>
            <a:endParaRPr lang="ko-KR" altLang="en-US" sz="1400" b="1" spc="-18" dirty="0"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B569B8-DC8B-53BA-1744-15ADC694A65D}"/>
              </a:ext>
            </a:extLst>
          </p:cNvPr>
          <p:cNvSpPr txBox="1"/>
          <p:nvPr/>
        </p:nvSpPr>
        <p:spPr>
          <a:xfrm>
            <a:off x="2638393" y="5306083"/>
            <a:ext cx="1813898" cy="3674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buSzPct val="100000"/>
              <a:defRPr/>
            </a:pPr>
            <a:r>
              <a:rPr lang="ko-KR" altLang="en-US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저렴한 가격</a:t>
            </a:r>
            <a:r>
              <a:rPr lang="en-US" altLang="ko-KR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안정성</a:t>
            </a:r>
            <a:endParaRPr lang="en-US" altLang="ko-KR" sz="1100" b="1" spc="-18" dirty="0"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B0EE82-9A55-D37F-227F-36A1159E523E}"/>
              </a:ext>
            </a:extLst>
          </p:cNvPr>
          <p:cNvSpPr txBox="1"/>
          <p:nvPr/>
        </p:nvSpPr>
        <p:spPr>
          <a:xfrm>
            <a:off x="2638393" y="4330469"/>
            <a:ext cx="1813898" cy="3674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buSzPct val="100000"/>
              <a:defRPr/>
            </a:pPr>
            <a:r>
              <a:rPr lang="ko-KR" altLang="en-US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가격</a:t>
            </a:r>
            <a:r>
              <a:rPr lang="en-US" altLang="ko-KR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대비 성능 확보</a:t>
            </a:r>
            <a:endParaRPr lang="en-US" altLang="ko-KR" sz="1100" b="1" spc="-18" dirty="0"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4B0A764-E9D0-FC28-BCB4-B9556E57734A}"/>
              </a:ext>
            </a:extLst>
          </p:cNvPr>
          <p:cNvSpPr txBox="1"/>
          <p:nvPr/>
        </p:nvSpPr>
        <p:spPr>
          <a:xfrm>
            <a:off x="2638393" y="3379614"/>
            <a:ext cx="1813898" cy="3674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buSzPct val="100000"/>
              <a:defRPr/>
            </a:pPr>
            <a:r>
              <a:rPr lang="ko-KR" altLang="en-US" sz="1100" b="1" spc="-18" dirty="0" err="1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초격차</a:t>
            </a:r>
            <a:r>
              <a:rPr lang="ko-KR" altLang="en-US" sz="1100" b="1" spc="-18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경제성</a:t>
            </a:r>
            <a:endParaRPr lang="en-US" altLang="ko-KR" sz="1100" b="1" spc="-18" dirty="0"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28C8A46-C48E-9B1C-5806-555B6C01D2F3}"/>
              </a:ext>
            </a:extLst>
          </p:cNvPr>
          <p:cNvSpPr/>
          <p:nvPr/>
        </p:nvSpPr>
        <p:spPr>
          <a:xfrm>
            <a:off x="5483592" y="3197053"/>
            <a:ext cx="4458825" cy="732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err="1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하이니켈</a:t>
            </a:r>
            <a:endParaRPr lang="en-US" altLang="ko-KR" sz="1600" b="1" dirty="0">
              <a:solidFill>
                <a:srgbClr val="00B0F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광산부터 </a:t>
            </a:r>
            <a:r>
              <a:rPr lang="ko-KR" altLang="en-US" sz="1300" b="1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양극재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까지의 산업을 통합하여</a:t>
            </a:r>
            <a:b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400" b="1" u="sng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글로벌 최저가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탈중국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하이니켈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제품을 공급</a:t>
            </a:r>
            <a:endParaRPr lang="en-US" altLang="ko-KR" sz="13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206724-C068-921F-08F1-7A7EC9EFCA96}"/>
              </a:ext>
            </a:extLst>
          </p:cNvPr>
          <p:cNvSpPr/>
          <p:nvPr/>
        </p:nvSpPr>
        <p:spPr>
          <a:xfrm>
            <a:off x="5483593" y="5000625"/>
            <a:ext cx="4458824" cy="1055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err="1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리튬인산철</a:t>
            </a:r>
            <a:r>
              <a:rPr lang="en-US" altLang="ko-KR" sz="1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(LFP)</a:t>
            </a:r>
          </a:p>
          <a:p>
            <a:r>
              <a:rPr lang="ko-KR" altLang="en-US" sz="1400" b="1" u="sng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탈중국</a:t>
            </a:r>
            <a:r>
              <a:rPr lang="ko-KR" altLang="en-US" sz="1400" b="1" u="sng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u="sng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무전구체</a:t>
            </a:r>
            <a:r>
              <a:rPr lang="ko-KR" altLang="en-US" sz="1400" b="1" u="sng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공법</a:t>
            </a:r>
            <a: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300" b="1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준양산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Capa 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확보</a:t>
            </a:r>
            <a: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및 고객 협의 중</a:t>
            </a:r>
            <a:b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endParaRPr lang="en-US" altLang="ko-KR" sz="3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r>
              <a:rPr lang="ko-KR" altLang="en-US" sz="1600" b="1" dirty="0" err="1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소듐이온배터리</a:t>
            </a:r>
            <a:r>
              <a:rPr lang="en-US" altLang="ko-KR" sz="1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(SIB)</a:t>
            </a:r>
          </a:p>
          <a:p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기존 </a:t>
            </a:r>
            <a:r>
              <a:rPr lang="ko-KR" altLang="en-US" sz="1300" b="1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삼원계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공장 활용 가능</a:t>
            </a:r>
            <a:r>
              <a: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LFP</a:t>
            </a:r>
            <a:r>
              <a:rPr lang="ko-KR" altLang="en-US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급 에너지밀도 구현 개발</a:t>
            </a:r>
            <a:endParaRPr lang="en-US" altLang="ko-KR" sz="9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8862E0F4-2396-145B-8BAD-38F6FCBF98AD}"/>
              </a:ext>
            </a:extLst>
          </p:cNvPr>
          <p:cNvGrpSpPr/>
          <p:nvPr/>
        </p:nvGrpSpPr>
        <p:grpSpPr>
          <a:xfrm>
            <a:off x="5483592" y="4147908"/>
            <a:ext cx="4648810" cy="732546"/>
            <a:chOff x="5536075" y="4184013"/>
            <a:chExt cx="4648811" cy="732546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BA63343E-1D70-81EA-72B3-5CC047281B8D}"/>
                </a:ext>
              </a:extLst>
            </p:cNvPr>
            <p:cNvSpPr/>
            <p:nvPr/>
          </p:nvSpPr>
          <p:spPr>
            <a:xfrm>
              <a:off x="5536075" y="4184013"/>
              <a:ext cx="4648811" cy="73254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b="1" dirty="0">
                  <a:solidFill>
                    <a:srgbClr val="00B0F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고전압 </a:t>
              </a:r>
              <a:r>
                <a:rPr lang="ko-KR" altLang="en-US" sz="1600" b="1" dirty="0" err="1">
                  <a:solidFill>
                    <a:srgbClr val="00B0F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미드니켈</a:t>
              </a:r>
              <a:endParaRPr lang="en-US" altLang="ko-KR" sz="1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r>
                <a:rPr lang="ko-KR" altLang="en-US" sz="1300" b="1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단결정 성능 확보</a:t>
              </a:r>
              <a:r>
                <a:rPr lang="en-US" altLang="ko-KR" sz="1300" b="1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300" b="1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고객 협의 및 </a:t>
              </a:r>
              <a:r>
                <a:rPr lang="ko-KR" altLang="en-US" sz="1400" b="1" u="sng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양산 라인 개조 진행</a:t>
              </a:r>
              <a:r>
                <a:rPr lang="ko-KR" altLang="en-US" sz="1300" b="1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중</a:t>
              </a:r>
              <a:endParaRPr lang="en-US" altLang="ko-KR" sz="13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r>
                <a:rPr lang="ko-KR" altLang="en-US" sz="1300" b="1" dirty="0"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인니 거점 및 자원 확보를 통해 중국과 경쟁 가능한 원가 수준 달성</a:t>
              </a:r>
              <a:endParaRPr lang="en-US" altLang="ko-KR" sz="9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B98F86A-DDEE-A121-DD68-DBE170B31A49}"/>
                </a:ext>
              </a:extLst>
            </p:cNvPr>
            <p:cNvSpPr txBox="1"/>
            <p:nvPr/>
          </p:nvSpPr>
          <p:spPr>
            <a:xfrm>
              <a:off x="6851796" y="4269285"/>
              <a:ext cx="2514600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800" b="1" i="1" dirty="0">
                  <a:solidFill>
                    <a:schemeClr val="lt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* HVM: High-Voltage Mid Nickel</a:t>
              </a:r>
              <a:endParaRPr lang="ko-KR" altLang="en-US" sz="800" b="1" i="1" dirty="0">
                <a:solidFill>
                  <a:schemeClr val="l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999F601C-721A-5E77-5CDC-A2435090454B}"/>
              </a:ext>
            </a:extLst>
          </p:cNvPr>
          <p:cNvSpPr txBox="1"/>
          <p:nvPr/>
        </p:nvSpPr>
        <p:spPr>
          <a:xfrm>
            <a:off x="666873" y="1901250"/>
            <a:ext cx="9359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2" algn="ctr" latinLnBrk="0"/>
            <a:r>
              <a:rPr lang="ko-KR" altLang="en-US" sz="3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전지재료 </a:t>
            </a:r>
            <a:r>
              <a:rPr lang="ko-KR" altLang="en-US" sz="3200" b="1" dirty="0" err="1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시장별</a:t>
            </a:r>
            <a:r>
              <a:rPr lang="ko-KR" altLang="en-US" sz="3200" b="1" dirty="0">
                <a:solidFill>
                  <a:srgbClr val="00B0F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주요 제품 전략</a:t>
            </a:r>
            <a:endParaRPr lang="en-US" altLang="ko-KR" sz="3600" b="1" dirty="0">
              <a:solidFill>
                <a:srgbClr val="00B0F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4273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EBA1B-570B-2EC4-E877-96CFE5558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슬라이드 번호 개체 틀 5">
            <a:extLst>
              <a:ext uri="{FF2B5EF4-FFF2-40B4-BE49-F238E27FC236}">
                <a16:creationId xmlns:a16="http://schemas.microsoft.com/office/drawing/2014/main" id="{49CD82EF-2FA9-5D89-741A-E2FC6AE7814C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6</a:t>
            </a:fld>
            <a:endParaRPr lang="ko-KR" altLang="en-US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076D724-395C-5C91-62F2-2CEE1EFFC014}"/>
              </a:ext>
            </a:extLst>
          </p:cNvPr>
          <p:cNvSpPr txBox="1"/>
          <p:nvPr/>
        </p:nvSpPr>
        <p:spPr>
          <a:xfrm>
            <a:off x="927100" y="3948802"/>
            <a:ext cx="378519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150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defRPr>
            </a:lvl1pPr>
          </a:lstStyle>
          <a:p>
            <a:r>
              <a:rPr lang="en-US" altLang="ko-KR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01  </a:t>
            </a:r>
            <a:r>
              <a:rPr lang="ko-KR" altLang="en-US" sz="1800" b="1" dirty="0" err="1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에코프로에이치엔</a:t>
            </a:r>
            <a:endParaRPr lang="ko-KR" altLang="en-US" sz="1800" b="1" dirty="0">
              <a:ln>
                <a:noFill/>
              </a:ln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90178572-22DF-F060-E335-C7666285CEFC}"/>
              </a:ext>
            </a:extLst>
          </p:cNvPr>
          <p:cNvSpPr txBox="1"/>
          <p:nvPr/>
        </p:nvSpPr>
        <p:spPr>
          <a:xfrm>
            <a:off x="927100" y="4558402"/>
            <a:ext cx="378519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150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defRPr>
            </a:lvl1pPr>
          </a:lstStyle>
          <a:p>
            <a:r>
              <a:rPr lang="en-US" altLang="ko-KR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02  </a:t>
            </a:r>
            <a:r>
              <a:rPr lang="ko-KR" altLang="en-US" sz="1800" b="1" dirty="0" err="1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에코프로머티리얼즈</a:t>
            </a:r>
            <a:endParaRPr lang="ko-KR" altLang="en-US" sz="1800" b="1" dirty="0">
              <a:ln>
                <a:noFill/>
              </a:ln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9" name="object 2">
            <a:extLst>
              <a:ext uri="{FF2B5EF4-FFF2-40B4-BE49-F238E27FC236}">
                <a16:creationId xmlns:a16="http://schemas.microsoft.com/office/drawing/2014/main" id="{E98074C4-0CBF-6EB0-8440-C83B4421280F}"/>
              </a:ext>
            </a:extLst>
          </p:cNvPr>
          <p:cNvSpPr txBox="1"/>
          <p:nvPr/>
        </p:nvSpPr>
        <p:spPr>
          <a:xfrm>
            <a:off x="927100" y="5168002"/>
            <a:ext cx="378519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150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defRPr>
            </a:lvl1pPr>
          </a:lstStyle>
          <a:p>
            <a:r>
              <a:rPr lang="en-US" altLang="ko-KR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03  </a:t>
            </a:r>
            <a:r>
              <a:rPr lang="ko-KR" altLang="en-US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에코프로</a:t>
            </a:r>
          </a:p>
        </p:txBody>
      </p:sp>
      <p:sp>
        <p:nvSpPr>
          <p:cNvPr id="31" name="object 5">
            <a:extLst>
              <a:ext uri="{FF2B5EF4-FFF2-40B4-BE49-F238E27FC236}">
                <a16:creationId xmlns:a16="http://schemas.microsoft.com/office/drawing/2014/main" id="{98CE2853-816F-7373-F246-4F1D50C936C5}"/>
              </a:ext>
            </a:extLst>
          </p:cNvPr>
          <p:cNvSpPr txBox="1"/>
          <p:nvPr/>
        </p:nvSpPr>
        <p:spPr>
          <a:xfrm>
            <a:off x="698500" y="3019425"/>
            <a:ext cx="3785198" cy="566822"/>
          </a:xfrm>
          <a:prstGeom prst="rect">
            <a:avLst/>
          </a:prstGeom>
          <a:effectLst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200" b="1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rgbClr val="0070C0"/>
                </a:solidFill>
                <a:latin typeface="+mn-ea"/>
              </a:defRPr>
            </a:lvl1pPr>
          </a:lstStyle>
          <a:p>
            <a:r>
              <a:rPr lang="en-US" sz="3600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Financial Results</a:t>
            </a:r>
            <a:endParaRPr sz="3600" dirty="0">
              <a:ln>
                <a:noFill/>
              </a:ln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9198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6F5A3-F40D-DA98-24CB-85CD381C9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9581AB65-EE5E-E8C3-EEE0-87249C85CC65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2E30BBC9-F03F-CE0A-69A0-4966E2C30FE8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7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4582FCF6-51FE-6E92-63BC-94CAB4C91EC2}"/>
              </a:ext>
            </a:extLst>
          </p:cNvPr>
          <p:cNvGrpSpPr/>
          <p:nvPr/>
        </p:nvGrpSpPr>
        <p:grpSpPr>
          <a:xfrm>
            <a:off x="6275883" y="1876425"/>
            <a:ext cx="4252417" cy="1931845"/>
            <a:chOff x="6032500" y="1876425"/>
            <a:chExt cx="4252417" cy="1931845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A5007AA-9999-2E85-76A8-AAAB2F75CA45}"/>
                </a:ext>
              </a:extLst>
            </p:cNvPr>
            <p:cNvSpPr txBox="1"/>
            <p:nvPr/>
          </p:nvSpPr>
          <p:spPr>
            <a:xfrm>
              <a:off x="8768222" y="3540762"/>
              <a:ext cx="397029" cy="26750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25.3Q</a:t>
              </a:r>
            </a:p>
          </p:txBody>
        </p: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B2BEDE40-DE05-489F-7550-FE87AD8F4C2A}"/>
                </a:ext>
              </a:extLst>
            </p:cNvPr>
            <p:cNvGrpSpPr/>
            <p:nvPr/>
          </p:nvGrpSpPr>
          <p:grpSpPr>
            <a:xfrm>
              <a:off x="7632700" y="1876425"/>
              <a:ext cx="2652217" cy="1836150"/>
              <a:chOff x="2580842" y="2323077"/>
              <a:chExt cx="3117330" cy="1620000"/>
            </a:xfrm>
          </p:grpSpPr>
          <p:graphicFrame>
            <p:nvGraphicFramePr>
              <p:cNvPr id="32" name="차트 31">
                <a:extLst>
                  <a:ext uri="{FF2B5EF4-FFF2-40B4-BE49-F238E27FC236}">
                    <a16:creationId xmlns:a16="http://schemas.microsoft.com/office/drawing/2014/main" id="{2A29AC98-7B1A-30DB-988A-9C04BCF7ADBA}"/>
                  </a:ext>
                </a:extLst>
              </p:cNvPr>
              <p:cNvGraphicFramePr/>
              <p:nvPr/>
            </p:nvGraphicFramePr>
            <p:xfrm>
              <a:off x="2580842" y="2323077"/>
              <a:ext cx="3117330" cy="1620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D7F4BCB-706E-440F-7BF7-1E7BB2A66FED}"/>
                  </a:ext>
                </a:extLst>
              </p:cNvPr>
              <p:cNvSpPr txBox="1"/>
              <p:nvPr/>
            </p:nvSpPr>
            <p:spPr>
              <a:xfrm>
                <a:off x="3889375" y="3000756"/>
                <a:ext cx="528919" cy="27311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noAutofit/>
              </a:bodyPr>
              <a:lstStyle>
                <a:defPPr>
                  <a:defRPr lang="ko-KR"/>
                </a:defPPr>
                <a:lvl1pPr algn="ctr">
                  <a:defRPr sz="8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lvl1pPr>
              </a:lstStyle>
              <a:p>
                <a:r>
                  <a:rPr lang="en-US" altLang="ko-KR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284</a:t>
                </a: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7D23A5A6-1A0C-B85C-644A-15CA6EBB148F}"/>
                </a:ext>
              </a:extLst>
            </p:cNvPr>
            <p:cNvSpPr txBox="1"/>
            <p:nvPr/>
          </p:nvSpPr>
          <p:spPr>
            <a:xfrm>
              <a:off x="7112843" y="3534845"/>
              <a:ext cx="491530" cy="265195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25.2Q</a:t>
              </a:r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E08242A6-F4F8-5DEA-0DCE-BD88F1C63940}"/>
                </a:ext>
              </a:extLst>
            </p:cNvPr>
            <p:cNvGrpSpPr/>
            <p:nvPr/>
          </p:nvGrpSpPr>
          <p:grpSpPr>
            <a:xfrm>
              <a:off x="6032500" y="1876425"/>
              <a:ext cx="2652217" cy="1836150"/>
              <a:chOff x="2580842" y="2323077"/>
              <a:chExt cx="3117330" cy="1620000"/>
            </a:xfrm>
          </p:grpSpPr>
          <p:graphicFrame>
            <p:nvGraphicFramePr>
              <p:cNvPr id="72" name="차트 71">
                <a:extLst>
                  <a:ext uri="{FF2B5EF4-FFF2-40B4-BE49-F238E27FC236}">
                    <a16:creationId xmlns:a16="http://schemas.microsoft.com/office/drawing/2014/main" id="{B87D0CF3-B7E6-C81C-00DC-CD0AD9764710}"/>
                  </a:ext>
                </a:extLst>
              </p:cNvPr>
              <p:cNvGraphicFramePr/>
              <p:nvPr/>
            </p:nvGraphicFramePr>
            <p:xfrm>
              <a:off x="2580842" y="2323077"/>
              <a:ext cx="3117330" cy="1620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A373E245-CC76-C27C-9B8C-D383D3CAC36C}"/>
                  </a:ext>
                </a:extLst>
              </p:cNvPr>
              <p:cNvSpPr txBox="1"/>
              <p:nvPr/>
            </p:nvSpPr>
            <p:spPr>
              <a:xfrm>
                <a:off x="3889375" y="3000756"/>
                <a:ext cx="528919" cy="27311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noAutofit/>
              </a:bodyPr>
              <a:lstStyle>
                <a:defPPr>
                  <a:defRPr lang="ko-KR"/>
                </a:defPPr>
                <a:lvl1pPr algn="ctr">
                  <a:defRPr sz="8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lvl1pPr>
              </a:lstStyle>
              <a:p>
                <a:r>
                  <a:rPr lang="en-US" altLang="ko-KR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390</a:t>
                </a:r>
              </a:p>
            </p:txBody>
          </p:sp>
        </p:grp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B35523E2-3C45-6DCF-32C5-6A2F1FD8327C}"/>
              </a:ext>
            </a:extLst>
          </p:cNvPr>
          <p:cNvGrpSpPr/>
          <p:nvPr/>
        </p:nvGrpSpPr>
        <p:grpSpPr>
          <a:xfrm>
            <a:off x="5899150" y="2308959"/>
            <a:ext cx="1241915" cy="1086065"/>
            <a:chOff x="795072" y="3490265"/>
            <a:chExt cx="1241915" cy="1086065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DE2E0264-328A-95BB-0B2F-EDC3541C62EB}"/>
                </a:ext>
              </a:extLst>
            </p:cNvPr>
            <p:cNvSpPr/>
            <p:nvPr/>
          </p:nvSpPr>
          <p:spPr>
            <a:xfrm>
              <a:off x="963626" y="3490265"/>
              <a:ext cx="1073361" cy="1632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케미컬 필터</a:t>
              </a:r>
              <a:endParaRPr lang="en-US" altLang="ko-KR" sz="9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C83D8B35-DA69-FEAA-4B27-6024F3652E81}"/>
                </a:ext>
              </a:extLst>
            </p:cNvPr>
            <p:cNvSpPr/>
            <p:nvPr/>
          </p:nvSpPr>
          <p:spPr>
            <a:xfrm>
              <a:off x="795072" y="3545558"/>
              <a:ext cx="107460" cy="66855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3908B170-1F17-EB4C-DC3F-00BCC02BB3CB}"/>
                </a:ext>
              </a:extLst>
            </p:cNvPr>
            <p:cNvSpPr/>
            <p:nvPr/>
          </p:nvSpPr>
          <p:spPr>
            <a:xfrm>
              <a:off x="963626" y="3710898"/>
              <a:ext cx="795663" cy="1632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온실가스 저감</a:t>
              </a:r>
              <a:endParaRPr lang="en-US" altLang="ko-KR" sz="9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D9F8F4CE-BF34-DD1E-669F-735E02A30B91}"/>
                </a:ext>
              </a:extLst>
            </p:cNvPr>
            <p:cNvSpPr/>
            <p:nvPr/>
          </p:nvSpPr>
          <p:spPr>
            <a:xfrm>
              <a:off x="795072" y="3766876"/>
              <a:ext cx="107459" cy="66855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43693141-F066-365B-DF37-031B6358E2EC}"/>
                </a:ext>
              </a:extLst>
            </p:cNvPr>
            <p:cNvSpPr/>
            <p:nvPr/>
          </p:nvSpPr>
          <p:spPr>
            <a:xfrm>
              <a:off x="963626" y="3931531"/>
              <a:ext cx="980779" cy="1632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미세먼지 저감</a:t>
              </a:r>
              <a:endParaRPr lang="en-US" altLang="ko-KR" sz="9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94EA446B-53F8-E135-E4A9-769D337A817B}"/>
                </a:ext>
              </a:extLst>
            </p:cNvPr>
            <p:cNvSpPr/>
            <p:nvPr/>
          </p:nvSpPr>
          <p:spPr>
            <a:xfrm>
              <a:off x="795072" y="3988193"/>
              <a:ext cx="107460" cy="6685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4723905-6E31-A330-F09B-E35C37CCC9AD}"/>
                </a:ext>
              </a:extLst>
            </p:cNvPr>
            <p:cNvSpPr/>
            <p:nvPr/>
          </p:nvSpPr>
          <p:spPr>
            <a:xfrm>
              <a:off x="963626" y="4152164"/>
              <a:ext cx="573387" cy="15208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수처리</a:t>
              </a:r>
              <a:endParaRPr lang="en-US" altLang="ko-KR" sz="9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8B1F5F7-EDE4-FD3F-3CD0-27B9C3E86E8F}"/>
                </a:ext>
              </a:extLst>
            </p:cNvPr>
            <p:cNvSpPr/>
            <p:nvPr/>
          </p:nvSpPr>
          <p:spPr>
            <a:xfrm>
              <a:off x="795072" y="4209511"/>
              <a:ext cx="107411" cy="6685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A5688711-43DE-BCAA-05EF-B1897AF2E7F2}"/>
                </a:ext>
              </a:extLst>
            </p:cNvPr>
            <p:cNvSpPr/>
            <p:nvPr/>
          </p:nvSpPr>
          <p:spPr>
            <a:xfrm>
              <a:off x="963626" y="4361592"/>
              <a:ext cx="261548" cy="21473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기타</a:t>
              </a:r>
              <a:endParaRPr lang="en-US" altLang="ko-KR" sz="9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95D7076-D04F-BFC3-2BF7-B8B383AF4004}"/>
                </a:ext>
              </a:extLst>
            </p:cNvPr>
            <p:cNvSpPr/>
            <p:nvPr/>
          </p:nvSpPr>
          <p:spPr>
            <a:xfrm>
              <a:off x="795072" y="4430828"/>
              <a:ext cx="108000" cy="68400"/>
            </a:xfrm>
            <a:prstGeom prst="rect">
              <a:avLst/>
            </a:prstGeom>
            <a:solidFill>
              <a:srgbClr val="7793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19" name="TextBox 4">
            <a:extLst>
              <a:ext uri="{FF2B5EF4-FFF2-40B4-BE49-F238E27FC236}">
                <a16:creationId xmlns:a16="http://schemas.microsoft.com/office/drawing/2014/main" id="{0A8F48DB-CAC4-0BC9-9D9A-8CFE0FBAAC92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영업실적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D7A7FD-4635-ABA3-33E5-30F34ABEF5EF}"/>
              </a:ext>
            </a:extLst>
          </p:cNvPr>
          <p:cNvSpPr txBox="1"/>
          <p:nvPr/>
        </p:nvSpPr>
        <p:spPr>
          <a:xfrm>
            <a:off x="460678" y="2105025"/>
            <a:ext cx="6552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매출액</a:t>
            </a:r>
          </a:p>
        </p:txBody>
      </p:sp>
      <p:graphicFrame>
        <p:nvGraphicFramePr>
          <p:cNvPr id="25" name="표 4">
            <a:extLst>
              <a:ext uri="{FF2B5EF4-FFF2-40B4-BE49-F238E27FC236}">
                <a16:creationId xmlns:a16="http://schemas.microsoft.com/office/drawing/2014/main" id="{DDDC85E3-E2F7-4841-FED4-A4F01193CF91}"/>
              </a:ext>
            </a:extLst>
          </p:cNvPr>
          <p:cNvGraphicFramePr>
            <a:graphicFrameLocks noGrp="1"/>
          </p:cNvGraphicFramePr>
          <p:nvPr/>
        </p:nvGraphicFramePr>
        <p:xfrm>
          <a:off x="462116" y="5686425"/>
          <a:ext cx="2749028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384">
                  <a:extLst>
                    <a:ext uri="{9D8B030D-6E8A-4147-A177-3AD203B41FA5}">
                      <a16:colId xmlns:a16="http://schemas.microsoft.com/office/drawing/2014/main" val="3214345282"/>
                    </a:ext>
                  </a:extLst>
                </a:gridCol>
                <a:gridCol w="1063868">
                  <a:extLst>
                    <a:ext uri="{9D8B030D-6E8A-4147-A177-3AD203B41FA5}">
                      <a16:colId xmlns:a16="http://schemas.microsoft.com/office/drawing/2014/main" val="3285208470"/>
                    </a:ext>
                  </a:extLst>
                </a:gridCol>
                <a:gridCol w="1067776">
                  <a:extLst>
                    <a:ext uri="{9D8B030D-6E8A-4147-A177-3AD203B41FA5}">
                      <a16:colId xmlns:a16="http://schemas.microsoft.com/office/drawing/2014/main" val="180195097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영업이익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36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57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EBITDA</a:t>
                      </a:r>
                      <a:endParaRPr lang="ko-KR" altLang="en-US" sz="10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51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72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E1C89849-DC94-D374-95AD-129DBAF33BA8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26CC164-7988-07DD-2BB2-A40781B9667A}"/>
              </a:ext>
            </a:extLst>
          </p:cNvPr>
          <p:cNvSpPr txBox="1"/>
          <p:nvPr/>
        </p:nvSpPr>
        <p:spPr>
          <a:xfrm>
            <a:off x="9498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r>
              <a:rPr lang="en-US" altLang="ko-KR" dirty="0"/>
              <a:t>(</a:t>
            </a:r>
            <a:r>
              <a:rPr lang="ko-KR" altLang="en-US" dirty="0"/>
              <a:t>단위 </a:t>
            </a:r>
            <a:r>
              <a:rPr lang="en-US" altLang="ko-KR" dirty="0"/>
              <a:t>: </a:t>
            </a:r>
            <a:r>
              <a:rPr lang="ko-KR" altLang="en-US" dirty="0"/>
              <a:t>억원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1" name="TextBox 4">
            <a:extLst>
              <a:ext uri="{FF2B5EF4-FFF2-40B4-BE49-F238E27FC236}">
                <a16:creationId xmlns:a16="http://schemas.microsoft.com/office/drawing/2014/main" id="{3E134F41-68EC-5D9C-AB08-4935205991E2}"/>
              </a:ext>
            </a:extLst>
          </p:cNvPr>
          <p:cNvSpPr txBox="1"/>
          <p:nvPr/>
        </p:nvSpPr>
        <p:spPr>
          <a:xfrm>
            <a:off x="5717972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부문별 매출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DE56397-9A58-CDC9-0D24-01300107FF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64" y="918825"/>
            <a:ext cx="1909355" cy="500400"/>
          </a:xfrm>
          <a:prstGeom prst="rect">
            <a:avLst/>
          </a:prstGeom>
        </p:spPr>
      </p:pic>
      <p:grpSp>
        <p:nvGrpSpPr>
          <p:cNvPr id="42" name="그룹 41">
            <a:extLst>
              <a:ext uri="{FF2B5EF4-FFF2-40B4-BE49-F238E27FC236}">
                <a16:creationId xmlns:a16="http://schemas.microsoft.com/office/drawing/2014/main" id="{53A3C62B-B61D-06FF-8F90-9A1BD6885617}"/>
              </a:ext>
            </a:extLst>
          </p:cNvPr>
          <p:cNvGrpSpPr/>
          <p:nvPr/>
        </p:nvGrpSpPr>
        <p:grpSpPr>
          <a:xfrm>
            <a:off x="3101939" y="1949310"/>
            <a:ext cx="2361600" cy="3808800"/>
            <a:chOff x="1223262" y="2947533"/>
            <a:chExt cx="4074167" cy="3317289"/>
          </a:xfrm>
        </p:grpSpPr>
        <p:graphicFrame>
          <p:nvGraphicFramePr>
            <p:cNvPr id="45" name="차트 44">
              <a:extLst>
                <a:ext uri="{FF2B5EF4-FFF2-40B4-BE49-F238E27FC236}">
                  <a16:creationId xmlns:a16="http://schemas.microsoft.com/office/drawing/2014/main" id="{D8E2380A-E32E-C120-57A7-4CC80A2B7274}"/>
                </a:ext>
              </a:extLst>
            </p:cNvPr>
            <p:cNvGraphicFramePr/>
            <p:nvPr/>
          </p:nvGraphicFramePr>
          <p:xfrm>
            <a:off x="1411229" y="2974448"/>
            <a:ext cx="3886200" cy="32903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45CE79C1-98CB-4124-AD56-9F6865556EB7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3A8D7DA5-8F87-5E29-1AD3-9E19E876674A}"/>
              </a:ext>
            </a:extLst>
          </p:cNvPr>
          <p:cNvGrpSpPr>
            <a:grpSpLocks noChangeAspect="1"/>
          </p:cNvGrpSpPr>
          <p:nvPr/>
        </p:nvGrpSpPr>
        <p:grpSpPr>
          <a:xfrm>
            <a:off x="927488" y="1952309"/>
            <a:ext cx="2363094" cy="3810316"/>
            <a:chOff x="1124971" y="2860201"/>
            <a:chExt cx="3886200" cy="3290374"/>
          </a:xfrm>
        </p:grpSpPr>
        <p:graphicFrame>
          <p:nvGraphicFramePr>
            <p:cNvPr id="51" name="차트 50">
              <a:extLst>
                <a:ext uri="{FF2B5EF4-FFF2-40B4-BE49-F238E27FC236}">
                  <a16:creationId xmlns:a16="http://schemas.microsoft.com/office/drawing/2014/main" id="{589C9405-ACC3-F5F0-8C8C-DD684576E3AC}"/>
                </a:ext>
              </a:extLst>
            </p:cNvPr>
            <p:cNvGraphicFramePr/>
            <p:nvPr/>
          </p:nvGraphicFramePr>
          <p:xfrm>
            <a:off x="1124971" y="2860201"/>
            <a:ext cx="3886200" cy="32903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532E65F8-62A1-EA15-E6F4-8B699BD121FD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aphicFrame>
        <p:nvGraphicFramePr>
          <p:cNvPr id="53" name="표 4">
            <a:extLst>
              <a:ext uri="{FF2B5EF4-FFF2-40B4-BE49-F238E27FC236}">
                <a16:creationId xmlns:a16="http://schemas.microsoft.com/office/drawing/2014/main" id="{EBA85E43-7011-9F5C-0B07-ABFEB94F7C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688150"/>
              </p:ext>
            </p:extLst>
          </p:nvPr>
        </p:nvGraphicFramePr>
        <p:xfrm>
          <a:off x="3385486" y="5686425"/>
          <a:ext cx="1994917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7878">
                  <a:extLst>
                    <a:ext uri="{9D8B030D-6E8A-4147-A177-3AD203B41FA5}">
                      <a16:colId xmlns:a16="http://schemas.microsoft.com/office/drawing/2014/main" val="1895515236"/>
                    </a:ext>
                  </a:extLst>
                </a:gridCol>
                <a:gridCol w="1017039">
                  <a:extLst>
                    <a:ext uri="{9D8B030D-6E8A-4147-A177-3AD203B41FA5}">
                      <a16:colId xmlns:a16="http://schemas.microsoft.com/office/drawing/2014/main" val="124376580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37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23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56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43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740718AB-3E81-0157-29DD-CA7270DA9DC7}"/>
              </a:ext>
            </a:extLst>
          </p:cNvPr>
          <p:cNvSpPr>
            <a:spLocks noChangeAspect="1"/>
          </p:cNvSpPr>
          <p:nvPr/>
        </p:nvSpPr>
        <p:spPr>
          <a:xfrm>
            <a:off x="3210894" y="3992574"/>
            <a:ext cx="252170" cy="1044000"/>
          </a:xfrm>
          <a:prstGeom prst="rightArrow">
            <a:avLst>
              <a:gd name="adj1" fmla="val 50000"/>
              <a:gd name="adj2" fmla="val 100000"/>
            </a:avLst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0">
                <a:schemeClr val="accent6">
                  <a:lumMod val="0"/>
                  <a:lumOff val="100000"/>
                </a:schemeClr>
              </a:gs>
              <a:gs pos="43000">
                <a:srgbClr val="40A9E1"/>
              </a:gs>
              <a:gs pos="16000">
                <a:srgbClr val="80C6EB"/>
              </a:gs>
              <a:gs pos="85000">
                <a:srgbClr val="008CD6"/>
              </a:gs>
            </a:gsLst>
            <a:lin ang="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">
            <a:extLst>
              <a:ext uri="{FF2B5EF4-FFF2-40B4-BE49-F238E27FC236}">
                <a16:creationId xmlns:a16="http://schemas.microsoft.com/office/drawing/2014/main" id="{1E6D3F4A-621B-B89A-3020-619EDBED687C}"/>
              </a:ext>
            </a:extLst>
          </p:cNvPr>
          <p:cNvSpPr txBox="1"/>
          <p:nvPr/>
        </p:nvSpPr>
        <p:spPr>
          <a:xfrm>
            <a:off x="5717972" y="5153025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실적전망</a:t>
            </a:r>
          </a:p>
        </p:txBody>
      </p:sp>
      <p:sp>
        <p:nvSpPr>
          <p:cNvPr id="55" name="TextBox 4">
            <a:extLst>
              <a:ext uri="{FF2B5EF4-FFF2-40B4-BE49-F238E27FC236}">
                <a16:creationId xmlns:a16="http://schemas.microsoft.com/office/drawing/2014/main" id="{8B30F9C2-5E6B-F23B-A8EA-A4FB2D07CEFE}"/>
              </a:ext>
            </a:extLst>
          </p:cNvPr>
          <p:cNvSpPr txBox="1"/>
          <p:nvPr/>
        </p:nvSpPr>
        <p:spPr>
          <a:xfrm>
            <a:off x="5717972" y="3952248"/>
            <a:ext cx="2099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실적분석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9020561-6EF9-7BF3-2A4E-295CC5E777B5}"/>
              </a:ext>
            </a:extLst>
          </p:cNvPr>
          <p:cNvSpPr txBox="1"/>
          <p:nvPr/>
        </p:nvSpPr>
        <p:spPr>
          <a:xfrm>
            <a:off x="5585460" y="4196088"/>
            <a:ext cx="4876800" cy="873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석유화학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/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철강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미세먼지저감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산업의 업황 부진 및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수처리솔루션과 온실가스 저감 고객사의 설비투자 집행 지연으로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매출 및 수익성 전분기 대비 저조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52AEAF0-AD40-A69A-0A9B-4AF8CAA56EC8}"/>
              </a:ext>
            </a:extLst>
          </p:cNvPr>
          <p:cNvSpPr txBox="1"/>
          <p:nvPr/>
        </p:nvSpPr>
        <p:spPr>
          <a:xfrm>
            <a:off x="5590540" y="5394762"/>
            <a:ext cx="4896000" cy="1145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 산업 호황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 따른 케미컬 필터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판매량 증가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및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온실가스 저감 사업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수요 확대 예상</a:t>
            </a:r>
            <a:endParaRPr lang="en-US" altLang="ko-KR" sz="1400" b="1" dirty="0">
              <a:solidFill>
                <a:srgbClr val="008CD6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미세먼지 저감 사업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발전소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/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시멘트 분야 진출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을 통한</a:t>
            </a:r>
            <a:b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고객 다각화 및 차년도 수주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모멘텀 확보 예정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810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6D343-84D2-2F85-90D5-1388EA482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596BA84E-4787-2768-F660-93B21F26F556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8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aphicFrame>
        <p:nvGraphicFramePr>
          <p:cNvPr id="2" name="표 27">
            <a:extLst>
              <a:ext uri="{FF2B5EF4-FFF2-40B4-BE49-F238E27FC236}">
                <a16:creationId xmlns:a16="http://schemas.microsoft.com/office/drawing/2014/main" id="{7EC7D537-61F6-B60A-92C5-1A828626CD6A}"/>
              </a:ext>
            </a:extLst>
          </p:cNvPr>
          <p:cNvGraphicFramePr>
            <a:graphicFrameLocks noGrp="1"/>
          </p:cNvGraphicFramePr>
          <p:nvPr/>
        </p:nvGraphicFramePr>
        <p:xfrm>
          <a:off x="593992" y="1985601"/>
          <a:ext cx="4587081" cy="4440168"/>
        </p:xfrm>
        <a:graphic>
          <a:graphicData uri="http://schemas.openxmlformats.org/drawingml/2006/table">
            <a:tbl>
              <a:tblPr firstRow="1" bandRow="1"/>
              <a:tblGrid>
                <a:gridCol w="1046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1854572583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4053524565"/>
                    </a:ext>
                  </a:extLst>
                </a:gridCol>
              </a:tblGrid>
              <a:tr h="46455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ko-KR" altLang="en-US" sz="12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구 분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24.3Q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25.2Q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25.3Q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QoQ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YoY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산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2,671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4,379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4,320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-1.3%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62%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현금성자산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108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756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578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-24%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435%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281893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재고자산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128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128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157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22%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22%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200043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부 채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1,501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1,405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1,320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-6.1%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-12%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차입금</a:t>
                      </a:r>
                      <a:endParaRPr lang="en-US" altLang="ko-KR" sz="12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980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1,030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1,040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1.0%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6.1%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836425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본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1,171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2,974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3,001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0.9%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156%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933023B-DB64-708C-2C4E-E864E82D5B4F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836A5436-0AF7-E0FB-59B2-7AC037BFD52F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2EF370E8-74DC-6F85-30BE-D548434E6EA0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재무정보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59791F70-18D9-4F92-89C2-60403FDB727C}"/>
              </a:ext>
            </a:extLst>
          </p:cNvPr>
          <p:cNvSpPr txBox="1"/>
          <p:nvPr/>
        </p:nvSpPr>
        <p:spPr>
          <a:xfrm>
            <a:off x="5580490" y="5302651"/>
            <a:ext cx="4876800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rgbClr val="0095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유동성 및</a:t>
            </a:r>
            <a:r>
              <a:rPr lang="en-US" altLang="ko-KR" sz="1400" b="1" dirty="0">
                <a:solidFill>
                  <a:srgbClr val="0095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>
                <a:solidFill>
                  <a:srgbClr val="0095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 건전성 지속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유동비율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24.3Q 132%, 25.2Q 371%,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25.3Q 419%)</a:t>
            </a:r>
            <a:endParaRPr lang="en-US" altLang="ko-KR" sz="1100" b="1" dirty="0">
              <a:solidFill>
                <a:srgbClr val="0095DA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84" name="TextBox 4">
            <a:extLst>
              <a:ext uri="{FF2B5EF4-FFF2-40B4-BE49-F238E27FC236}">
                <a16:creationId xmlns:a16="http://schemas.microsoft.com/office/drawing/2014/main" id="{B86103EA-9A61-4E4E-B098-29FCF3DF6F7A}"/>
              </a:ext>
            </a:extLst>
          </p:cNvPr>
          <p:cNvSpPr txBox="1"/>
          <p:nvPr/>
        </p:nvSpPr>
        <p:spPr>
          <a:xfrm>
            <a:off x="5727700" y="4921448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재무분석</a:t>
            </a:r>
          </a:p>
        </p:txBody>
      </p: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57834C03-DFC8-4899-A383-875C240DFF83}"/>
              </a:ext>
            </a:extLst>
          </p:cNvPr>
          <p:cNvGrpSpPr/>
          <p:nvPr/>
        </p:nvGrpSpPr>
        <p:grpSpPr>
          <a:xfrm>
            <a:off x="5811704" y="1833980"/>
            <a:ext cx="4411796" cy="2633245"/>
            <a:chOff x="1124971" y="2947533"/>
            <a:chExt cx="3886200" cy="3290377"/>
          </a:xfrm>
        </p:grpSpPr>
        <p:graphicFrame>
          <p:nvGraphicFramePr>
            <p:cNvPr id="94" name="차트 93">
              <a:extLst>
                <a:ext uri="{FF2B5EF4-FFF2-40B4-BE49-F238E27FC236}">
                  <a16:creationId xmlns:a16="http://schemas.microsoft.com/office/drawing/2014/main" id="{F11039D3-9893-40AA-A1D5-DD8A1AA5E906}"/>
                </a:ext>
              </a:extLst>
            </p:cNvPr>
            <p:cNvGraphicFramePr/>
            <p:nvPr/>
          </p:nvGraphicFramePr>
          <p:xfrm>
            <a:off x="1124971" y="2947534"/>
            <a:ext cx="3886200" cy="329037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5F6337D9-437B-4D43-9570-78027DABBA92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96" name="TextBox 4">
            <a:extLst>
              <a:ext uri="{FF2B5EF4-FFF2-40B4-BE49-F238E27FC236}">
                <a16:creationId xmlns:a16="http://schemas.microsoft.com/office/drawing/2014/main" id="{9046BA1D-056B-413D-AE67-4F319FAD4706}"/>
              </a:ext>
            </a:extLst>
          </p:cNvPr>
          <p:cNvSpPr txBox="1"/>
          <p:nvPr/>
        </p:nvSpPr>
        <p:spPr>
          <a:xfrm>
            <a:off x="572770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재무현황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48E0CF50-85B8-4A81-9E0A-36BE36593141}"/>
              </a:ext>
            </a:extLst>
          </p:cNvPr>
          <p:cNvSpPr txBox="1"/>
          <p:nvPr/>
        </p:nvSpPr>
        <p:spPr>
          <a:xfrm>
            <a:off x="5727700" y="2214980"/>
            <a:ext cx="6858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부채비율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94177A0-EDC7-48AC-B186-E2AA765448B6}"/>
              </a:ext>
            </a:extLst>
          </p:cNvPr>
          <p:cNvSpPr txBox="1"/>
          <p:nvPr/>
        </p:nvSpPr>
        <p:spPr>
          <a:xfrm>
            <a:off x="6062626" y="4391025"/>
            <a:ext cx="343701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900" b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r>
              <a:rPr lang="en-US" altLang="ko-KR" b="0" dirty="0"/>
              <a:t>※ </a:t>
            </a:r>
            <a:r>
              <a:rPr lang="ko-KR" altLang="en-US" b="0" dirty="0"/>
              <a:t>부채비율 </a:t>
            </a:r>
            <a:r>
              <a:rPr lang="en-US" altLang="ko-KR" b="0" dirty="0"/>
              <a:t>: </a:t>
            </a:r>
            <a:r>
              <a:rPr lang="ko-KR" altLang="en-US" b="0" dirty="0"/>
              <a:t>부채총액 </a:t>
            </a:r>
            <a:r>
              <a:rPr lang="en-US" altLang="ko-KR" b="0" dirty="0"/>
              <a:t>/ </a:t>
            </a:r>
            <a:r>
              <a:rPr lang="ko-KR" altLang="en-US" b="0" dirty="0"/>
              <a:t>순자산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5B9A610-7E98-8701-5475-995489FA0E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64" y="918825"/>
            <a:ext cx="1909355" cy="5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76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33C90-CE55-DA58-A151-F6780EA5B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5F23BEE6-74F5-65ED-200C-8531A7DF1FE1}"/>
              </a:ext>
            </a:extLst>
          </p:cNvPr>
          <p:cNvGrpSpPr/>
          <p:nvPr/>
        </p:nvGrpSpPr>
        <p:grpSpPr>
          <a:xfrm>
            <a:off x="7334553" y="1689616"/>
            <a:ext cx="3172074" cy="1931845"/>
            <a:chOff x="7112843" y="1876425"/>
            <a:chExt cx="3172074" cy="1931845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0C04967-4F68-0794-ED5E-B3F25E23FAD6}"/>
                </a:ext>
              </a:extLst>
            </p:cNvPr>
            <p:cNvSpPr txBox="1"/>
            <p:nvPr/>
          </p:nvSpPr>
          <p:spPr>
            <a:xfrm>
              <a:off x="8768222" y="3540762"/>
              <a:ext cx="397029" cy="26750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25.3Q</a:t>
              </a:r>
            </a:p>
          </p:txBody>
        </p: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0FA1D092-6CDC-FD43-EF8C-6288ED241870}"/>
                </a:ext>
              </a:extLst>
            </p:cNvPr>
            <p:cNvGrpSpPr/>
            <p:nvPr/>
          </p:nvGrpSpPr>
          <p:grpSpPr>
            <a:xfrm>
              <a:off x="7632700" y="1876425"/>
              <a:ext cx="2652217" cy="1836150"/>
              <a:chOff x="2580842" y="2323077"/>
              <a:chExt cx="3117330" cy="1620000"/>
            </a:xfrm>
          </p:grpSpPr>
          <p:graphicFrame>
            <p:nvGraphicFramePr>
              <p:cNvPr id="32" name="차트 31">
                <a:extLst>
                  <a:ext uri="{FF2B5EF4-FFF2-40B4-BE49-F238E27FC236}">
                    <a16:creationId xmlns:a16="http://schemas.microsoft.com/office/drawing/2014/main" id="{C2A391F2-F2D1-7578-EB7D-13BFC4D12C59}"/>
                  </a:ext>
                </a:extLst>
              </p:cNvPr>
              <p:cNvGraphicFramePr/>
              <p:nvPr/>
            </p:nvGraphicFramePr>
            <p:xfrm>
              <a:off x="2580842" y="2323077"/>
              <a:ext cx="3117330" cy="1620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F424491-41B4-19D8-6003-1CF82EBB5994}"/>
                  </a:ext>
                </a:extLst>
              </p:cNvPr>
              <p:cNvSpPr txBox="1"/>
              <p:nvPr/>
            </p:nvSpPr>
            <p:spPr>
              <a:xfrm>
                <a:off x="3889375" y="3000756"/>
                <a:ext cx="528919" cy="27311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noAutofit/>
              </a:bodyPr>
              <a:lstStyle>
                <a:defPPr>
                  <a:defRPr lang="ko-KR"/>
                </a:defPPr>
                <a:lvl1pPr algn="ctr">
                  <a:defRPr sz="800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defRPr>
                </a:lvl1pPr>
              </a:lstStyle>
              <a:p>
                <a:r>
                  <a:rPr lang="en-US" altLang="ko-KR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632</a:t>
                </a: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D4D5245-332D-649C-CDBC-3FD281ACBEFA}"/>
                </a:ext>
              </a:extLst>
            </p:cNvPr>
            <p:cNvSpPr txBox="1"/>
            <p:nvPr/>
          </p:nvSpPr>
          <p:spPr>
            <a:xfrm>
              <a:off x="7112843" y="3534845"/>
              <a:ext cx="491530" cy="265195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25.2Q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3D645DB-611A-B850-BBFD-9E7E0D4D2E84}"/>
                </a:ext>
              </a:extLst>
            </p:cNvPr>
            <p:cNvSpPr txBox="1"/>
            <p:nvPr/>
          </p:nvSpPr>
          <p:spPr>
            <a:xfrm>
              <a:off x="7145797" y="2644524"/>
              <a:ext cx="450003" cy="30955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>
              <a:defPPr>
                <a:defRPr lang="ko-KR"/>
              </a:defPPr>
              <a:lvl1pPr algn="ctr">
                <a:defRPr sz="8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defRPr>
              </a:lvl1pPr>
            </a:lstStyle>
            <a:p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781</a:t>
              </a:r>
            </a:p>
          </p:txBody>
        </p:sp>
      </p:grpSp>
      <p:graphicFrame>
        <p:nvGraphicFramePr>
          <p:cNvPr id="55" name="차트 54">
            <a:extLst>
              <a:ext uri="{FF2B5EF4-FFF2-40B4-BE49-F238E27FC236}">
                <a16:creationId xmlns:a16="http://schemas.microsoft.com/office/drawing/2014/main" id="{CFE09FAB-1411-E191-8DCA-669B013B4987}"/>
              </a:ext>
            </a:extLst>
          </p:cNvPr>
          <p:cNvGraphicFramePr/>
          <p:nvPr/>
        </p:nvGraphicFramePr>
        <p:xfrm>
          <a:off x="6261854" y="1689616"/>
          <a:ext cx="2652217" cy="1836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object 2">
            <a:extLst>
              <a:ext uri="{FF2B5EF4-FFF2-40B4-BE49-F238E27FC236}">
                <a16:creationId xmlns:a16="http://schemas.microsoft.com/office/drawing/2014/main" id="{B2118878-FF57-CDA5-3897-642F198B68AD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50D8CDCE-73BF-F0B8-F258-893602C93833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9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FC03D17-ABD5-2A37-160F-40872887E8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900" y="1016215"/>
            <a:ext cx="2049596" cy="2470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638D8E2-FFC4-0303-E3E8-C6A8C12558A1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0472BD1-56EC-2AB7-943E-EC9886340DED}"/>
              </a:ext>
            </a:extLst>
          </p:cNvPr>
          <p:cNvGrpSpPr/>
          <p:nvPr/>
        </p:nvGrpSpPr>
        <p:grpSpPr>
          <a:xfrm>
            <a:off x="5902919" y="2223016"/>
            <a:ext cx="720375" cy="809769"/>
            <a:chOff x="5902919" y="2409825"/>
            <a:chExt cx="720375" cy="809769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7BB86D57-A3DA-69D0-2AF1-AFB5CAC80682}"/>
                </a:ext>
              </a:extLst>
            </p:cNvPr>
            <p:cNvSpPr/>
            <p:nvPr/>
          </p:nvSpPr>
          <p:spPr>
            <a:xfrm>
              <a:off x="6078020" y="2409825"/>
              <a:ext cx="545274" cy="1632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전구체</a:t>
              </a:r>
              <a:r>
                <a:rPr lang="en-US" altLang="ko-KR" sz="900" spc="-8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900" spc="-8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외부</a:t>
              </a:r>
              <a:r>
                <a:rPr lang="en-US" altLang="ko-KR" sz="900" spc="-8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  <a:endParaRPr lang="en-US" altLang="ko-KR" sz="900" spc="-8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E20BF9B0-D559-E370-3AD7-4250115560F2}"/>
                </a:ext>
              </a:extLst>
            </p:cNvPr>
            <p:cNvSpPr/>
            <p:nvPr/>
          </p:nvSpPr>
          <p:spPr>
            <a:xfrm>
              <a:off x="5902919" y="2465118"/>
              <a:ext cx="107460" cy="66855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A94DB6E8-21F8-EEF9-196B-5D111ED35A29}"/>
                </a:ext>
              </a:extLst>
            </p:cNvPr>
            <p:cNvSpPr/>
            <p:nvPr/>
          </p:nvSpPr>
          <p:spPr>
            <a:xfrm>
              <a:off x="6081432" y="2625319"/>
              <a:ext cx="522888" cy="1632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900" spc="-8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전구체</a:t>
              </a:r>
              <a:r>
                <a:rPr lang="en-US" altLang="ko-KR" sz="900" spc="-8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900" spc="-8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내부</a:t>
              </a:r>
              <a:r>
                <a:rPr lang="en-US" altLang="ko-KR" sz="900" spc="-8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157E6E85-78B8-A9A2-6CDE-24C74F02949F}"/>
                </a:ext>
              </a:extLst>
            </p:cNvPr>
            <p:cNvSpPr/>
            <p:nvPr/>
          </p:nvSpPr>
          <p:spPr>
            <a:xfrm>
              <a:off x="5902919" y="2679444"/>
              <a:ext cx="107459" cy="66855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8B665E5A-F57B-B357-3124-D3261EF18BFA}"/>
                </a:ext>
              </a:extLst>
            </p:cNvPr>
            <p:cNvGrpSpPr/>
            <p:nvPr/>
          </p:nvGrpSpPr>
          <p:grpSpPr>
            <a:xfrm>
              <a:off x="5902919" y="2840813"/>
              <a:ext cx="557078" cy="163287"/>
              <a:chOff x="2054814" y="4597022"/>
              <a:chExt cx="557078" cy="163287"/>
            </a:xfrm>
          </p:grpSpPr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F706207D-2D32-8E6E-22DC-A20A6191B67F}"/>
                  </a:ext>
                </a:extLst>
              </p:cNvPr>
              <p:cNvSpPr/>
              <p:nvPr/>
            </p:nvSpPr>
            <p:spPr>
              <a:xfrm>
                <a:off x="2237543" y="4597022"/>
                <a:ext cx="374349" cy="16328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900" spc="-8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황산메탈</a:t>
                </a:r>
                <a:endParaRPr lang="en-US" altLang="ko-KR" sz="900" spc="-8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45" name="직사각형 44">
                <a:extLst>
                  <a:ext uri="{FF2B5EF4-FFF2-40B4-BE49-F238E27FC236}">
                    <a16:creationId xmlns:a16="http://schemas.microsoft.com/office/drawing/2014/main" id="{F1B2EA0C-A422-262E-2078-5C7E15F2EF88}"/>
                  </a:ext>
                </a:extLst>
              </p:cNvPr>
              <p:cNvSpPr/>
              <p:nvPr/>
            </p:nvSpPr>
            <p:spPr>
              <a:xfrm>
                <a:off x="2054814" y="4653939"/>
                <a:ext cx="107460" cy="66855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138B903B-8FDC-EFAB-2837-30BE66A5A9D1}"/>
                </a:ext>
              </a:extLst>
            </p:cNvPr>
            <p:cNvGrpSpPr/>
            <p:nvPr/>
          </p:nvGrpSpPr>
          <p:grpSpPr>
            <a:xfrm>
              <a:off x="5902919" y="3056307"/>
              <a:ext cx="557078" cy="163287"/>
              <a:chOff x="2054814" y="4597022"/>
              <a:chExt cx="557078" cy="163287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19B6D1A6-5184-2E36-4DB9-22636CE2C715}"/>
                  </a:ext>
                </a:extLst>
              </p:cNvPr>
              <p:cNvSpPr/>
              <p:nvPr/>
            </p:nvSpPr>
            <p:spPr>
              <a:xfrm>
                <a:off x="2237543" y="4597022"/>
                <a:ext cx="374349" cy="16328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900" spc="-8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기타</a:t>
                </a:r>
                <a:endParaRPr lang="en-US" altLang="ko-KR" sz="900" spc="-8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9A4E6EB7-C43E-E875-1008-9CF42C7D14E4}"/>
                  </a:ext>
                </a:extLst>
              </p:cNvPr>
              <p:cNvSpPr/>
              <p:nvPr/>
            </p:nvSpPr>
            <p:spPr>
              <a:xfrm>
                <a:off x="2054814" y="4653939"/>
                <a:ext cx="107460" cy="6685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endParaRPr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AF6EF195-8933-06F8-B6D6-5F982334F548}"/>
              </a:ext>
            </a:extLst>
          </p:cNvPr>
          <p:cNvSpPr txBox="1"/>
          <p:nvPr/>
        </p:nvSpPr>
        <p:spPr>
          <a:xfrm>
            <a:off x="9498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r>
              <a:rPr lang="en-US" altLang="ko-KR" dirty="0"/>
              <a:t>(</a:t>
            </a:r>
            <a:r>
              <a:rPr lang="ko-KR" altLang="en-US" dirty="0"/>
              <a:t>단위 </a:t>
            </a:r>
            <a:r>
              <a:rPr lang="en-US" altLang="ko-KR" dirty="0"/>
              <a:t>: </a:t>
            </a:r>
            <a:r>
              <a:rPr lang="ko-KR" altLang="en-US" dirty="0"/>
              <a:t>억원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0FAAE-4E61-0777-1DA1-2C4B23FEF5D3}"/>
              </a:ext>
            </a:extLst>
          </p:cNvPr>
          <p:cNvSpPr txBox="1"/>
          <p:nvPr/>
        </p:nvSpPr>
        <p:spPr>
          <a:xfrm>
            <a:off x="460678" y="2105025"/>
            <a:ext cx="6552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매출액</a:t>
            </a: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7FA1D9B7-AA64-AA1B-652D-923737D200D1}"/>
              </a:ext>
            </a:extLst>
          </p:cNvPr>
          <p:cNvSpPr txBox="1"/>
          <p:nvPr/>
        </p:nvSpPr>
        <p:spPr>
          <a:xfrm>
            <a:off x="5717972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부문별 매출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id="{C6D5D07E-96BA-F398-5CBF-D29527B2AB3E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영업실적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CFD7B5D6-A7C0-961F-4F85-DEA6FD6FEC15}"/>
              </a:ext>
            </a:extLst>
          </p:cNvPr>
          <p:cNvGrpSpPr>
            <a:grpSpLocks noChangeAspect="1"/>
          </p:cNvGrpSpPr>
          <p:nvPr/>
        </p:nvGrpSpPr>
        <p:grpSpPr>
          <a:xfrm>
            <a:off x="622300" y="2635601"/>
            <a:ext cx="2588844" cy="2927469"/>
            <a:chOff x="1223262" y="2947532"/>
            <a:chExt cx="4358939" cy="3203043"/>
          </a:xfrm>
        </p:grpSpPr>
        <p:graphicFrame>
          <p:nvGraphicFramePr>
            <p:cNvPr id="26" name="차트 25">
              <a:extLst>
                <a:ext uri="{FF2B5EF4-FFF2-40B4-BE49-F238E27FC236}">
                  <a16:creationId xmlns:a16="http://schemas.microsoft.com/office/drawing/2014/main" id="{A72AC0F9-8038-35D8-346D-FBAB35AC4CBA}"/>
                </a:ext>
              </a:extLst>
            </p:cNvPr>
            <p:cNvGraphicFramePr/>
            <p:nvPr/>
          </p:nvGraphicFramePr>
          <p:xfrm>
            <a:off x="1696001" y="2947532"/>
            <a:ext cx="3886200" cy="32030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E9DEB41D-3EDB-CF5F-B626-CACA15553EB0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56AA1B6D-8A22-812B-C38B-AD7450206A03}"/>
              </a:ext>
            </a:extLst>
          </p:cNvPr>
          <p:cNvGrpSpPr>
            <a:grpSpLocks noChangeAspect="1"/>
          </p:cNvGrpSpPr>
          <p:nvPr/>
        </p:nvGrpSpPr>
        <p:grpSpPr>
          <a:xfrm>
            <a:off x="3229793" y="2422247"/>
            <a:ext cx="2194247" cy="3181005"/>
            <a:chOff x="1073403" y="2947533"/>
            <a:chExt cx="3937768" cy="3203040"/>
          </a:xfrm>
        </p:grpSpPr>
        <p:graphicFrame>
          <p:nvGraphicFramePr>
            <p:cNvPr id="35" name="차트 34">
              <a:extLst>
                <a:ext uri="{FF2B5EF4-FFF2-40B4-BE49-F238E27FC236}">
                  <a16:creationId xmlns:a16="http://schemas.microsoft.com/office/drawing/2014/main" id="{10D575D7-1D05-8C6B-86EC-D5820603BAA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699292062"/>
                </p:ext>
              </p:extLst>
            </p:nvPr>
          </p:nvGraphicFramePr>
          <p:xfrm>
            <a:off x="1073403" y="2947533"/>
            <a:ext cx="3937768" cy="320304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9F5E3B19-881E-E9F2-F3D7-D5DCEE414F46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aphicFrame>
        <p:nvGraphicFramePr>
          <p:cNvPr id="37" name="표 4">
            <a:extLst>
              <a:ext uri="{FF2B5EF4-FFF2-40B4-BE49-F238E27FC236}">
                <a16:creationId xmlns:a16="http://schemas.microsoft.com/office/drawing/2014/main" id="{950ED8F9-F7A8-81F2-FEFD-A1E3EEF4AA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186149"/>
              </p:ext>
            </p:extLst>
          </p:nvPr>
        </p:nvGraphicFramePr>
        <p:xfrm>
          <a:off x="383460" y="5686425"/>
          <a:ext cx="2779644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3214345282"/>
                    </a:ext>
                  </a:extLst>
                </a:gridCol>
                <a:gridCol w="1063868">
                  <a:extLst>
                    <a:ext uri="{9D8B030D-6E8A-4147-A177-3AD203B41FA5}">
                      <a16:colId xmlns:a16="http://schemas.microsoft.com/office/drawing/2014/main" val="3285208470"/>
                    </a:ext>
                  </a:extLst>
                </a:gridCol>
                <a:gridCol w="1067776">
                  <a:extLst>
                    <a:ext uri="{9D8B030D-6E8A-4147-A177-3AD203B41FA5}">
                      <a16:colId xmlns:a16="http://schemas.microsoft.com/office/drawing/2014/main" val="180195097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영업이익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-37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-385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당기순이익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-8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-277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graphicFrame>
        <p:nvGraphicFramePr>
          <p:cNvPr id="38" name="표 4">
            <a:extLst>
              <a:ext uri="{FF2B5EF4-FFF2-40B4-BE49-F238E27FC236}">
                <a16:creationId xmlns:a16="http://schemas.microsoft.com/office/drawing/2014/main" id="{5A42B3F5-3280-6B62-DB0C-0D15BEF675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324279"/>
              </p:ext>
            </p:extLst>
          </p:nvPr>
        </p:nvGraphicFramePr>
        <p:xfrm>
          <a:off x="3385486" y="5686425"/>
          <a:ext cx="1994917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7878">
                  <a:extLst>
                    <a:ext uri="{9D8B030D-6E8A-4147-A177-3AD203B41FA5}">
                      <a16:colId xmlns:a16="http://schemas.microsoft.com/office/drawing/2014/main" val="1895515236"/>
                    </a:ext>
                  </a:extLst>
                </a:gridCol>
                <a:gridCol w="1017039">
                  <a:extLst>
                    <a:ext uri="{9D8B030D-6E8A-4147-A177-3AD203B41FA5}">
                      <a16:colId xmlns:a16="http://schemas.microsoft.com/office/drawing/2014/main" val="124376580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-288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-251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-335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1,619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sp>
        <p:nvSpPr>
          <p:cNvPr id="39" name="화살표: 오른쪽 38">
            <a:extLst>
              <a:ext uri="{FF2B5EF4-FFF2-40B4-BE49-F238E27FC236}">
                <a16:creationId xmlns:a16="http://schemas.microsoft.com/office/drawing/2014/main" id="{D15C4E47-9034-303A-C4DF-9D8A6B2F33FB}"/>
              </a:ext>
            </a:extLst>
          </p:cNvPr>
          <p:cNvSpPr>
            <a:spLocks noChangeAspect="1"/>
          </p:cNvSpPr>
          <p:nvPr/>
        </p:nvSpPr>
        <p:spPr>
          <a:xfrm>
            <a:off x="3210894" y="3992574"/>
            <a:ext cx="252170" cy="1044000"/>
          </a:xfrm>
          <a:prstGeom prst="rightArrow">
            <a:avLst>
              <a:gd name="adj1" fmla="val 50000"/>
              <a:gd name="adj2" fmla="val 100000"/>
            </a:avLst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0">
                <a:schemeClr val="accent6">
                  <a:lumMod val="0"/>
                  <a:lumOff val="100000"/>
                </a:schemeClr>
              </a:gs>
              <a:gs pos="43000">
                <a:srgbClr val="40A9E1"/>
              </a:gs>
              <a:gs pos="16000">
                <a:srgbClr val="80C6EB"/>
              </a:gs>
              <a:gs pos="85000">
                <a:srgbClr val="008CD6"/>
              </a:gs>
            </a:gsLst>
            <a:lin ang="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4">
            <a:extLst>
              <a:ext uri="{FF2B5EF4-FFF2-40B4-BE49-F238E27FC236}">
                <a16:creationId xmlns:a16="http://schemas.microsoft.com/office/drawing/2014/main" id="{3F2BEAAB-0EFC-4879-BD5C-F725A2A83F42}"/>
              </a:ext>
            </a:extLst>
          </p:cNvPr>
          <p:cNvSpPr txBox="1"/>
          <p:nvPr/>
        </p:nvSpPr>
        <p:spPr>
          <a:xfrm>
            <a:off x="5717972" y="3540628"/>
            <a:ext cx="2099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실적분석</a:t>
            </a:r>
          </a:p>
        </p:txBody>
      </p:sp>
      <p:sp>
        <p:nvSpPr>
          <p:cNvPr id="52" name="TextBox 4">
            <a:extLst>
              <a:ext uri="{FF2B5EF4-FFF2-40B4-BE49-F238E27FC236}">
                <a16:creationId xmlns:a16="http://schemas.microsoft.com/office/drawing/2014/main" id="{4F4BFC66-1C4F-4A57-8D6D-0990252E0D8C}"/>
              </a:ext>
            </a:extLst>
          </p:cNvPr>
          <p:cNvSpPr txBox="1"/>
          <p:nvPr/>
        </p:nvSpPr>
        <p:spPr>
          <a:xfrm>
            <a:off x="5717972" y="5010457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실적전망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2CF875C-DCE2-4B10-8AD7-04B0DE070EDB}"/>
              </a:ext>
            </a:extLst>
          </p:cNvPr>
          <p:cNvSpPr txBox="1"/>
          <p:nvPr/>
        </p:nvSpPr>
        <p:spPr>
          <a:xfrm>
            <a:off x="5651500" y="5305425"/>
            <a:ext cx="5041900" cy="876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Captive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판매 확대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등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전구체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판매량 및 매출액 큰 폭 증가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전망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Clr>
                <a:srgbClr val="7F7F7F"/>
              </a:buClr>
              <a:buFont typeface="Wingdings" panose="05000000000000000000" pitchFamily="2" charset="2"/>
              <a:buChar char="§"/>
            </a:pP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GEN</a:t>
            </a:r>
            <a:r>
              <a:rPr lang="ko-KR" altLang="en-US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9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월 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램프업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완료 후 본격 양산 시작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 실적 반영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및</a:t>
            </a:r>
            <a:b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Off-take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물량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확보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부산물 판매</a:t>
            </a:r>
            <a:r>
              <a:rPr lang="ko-KR" altLang="en-US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확대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등 긍정 효과 기대</a:t>
            </a:r>
            <a:endParaRPr lang="en-US" altLang="ko-KR" sz="1300" b="1" i="1" dirty="0">
              <a:solidFill>
                <a:srgbClr val="FF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0318DF9-681B-4C4C-8C86-A4843FDD59BA}"/>
              </a:ext>
            </a:extLst>
          </p:cNvPr>
          <p:cNvSpPr txBox="1"/>
          <p:nvPr/>
        </p:nvSpPr>
        <p:spPr>
          <a:xfrm>
            <a:off x="5651500" y="3787803"/>
            <a:ext cx="5025872" cy="1139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신규 고객사 출하 효과로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전구체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판매량 증가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(QoQ +13%),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상품판매는 감소하면서 분기 총 매출액 감소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해외 파트너십 기반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고부가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Ni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제련소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(GEN)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인수 완료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 따라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염가매수이익 창출로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당기순이익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+1,643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 효과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aphicFrame>
        <p:nvGraphicFramePr>
          <p:cNvPr id="58" name="표 27">
            <a:extLst>
              <a:ext uri="{FF2B5EF4-FFF2-40B4-BE49-F238E27FC236}">
                <a16:creationId xmlns:a16="http://schemas.microsoft.com/office/drawing/2014/main" id="{D020F435-7905-4D16-9B7D-4DC45CF0B8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107187"/>
              </p:ext>
            </p:extLst>
          </p:nvPr>
        </p:nvGraphicFramePr>
        <p:xfrm>
          <a:off x="6085648" y="6189345"/>
          <a:ext cx="4212000" cy="487680"/>
        </p:xfrm>
        <a:graphic>
          <a:graphicData uri="http://schemas.openxmlformats.org/drawingml/2006/table">
            <a:tbl>
              <a:tblPr firstRow="1" bandRow="1"/>
              <a:tblGrid>
                <a:gridCol w="118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1854572583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Capa (Ni</a:t>
                      </a:r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lang="en-US" altLang="ko-K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MHP)</a:t>
                      </a:r>
                      <a:endParaRPr lang="en-US" sz="1000" b="1" i="0" u="none" strike="noStrike" dirty="0">
                        <a:solidFill>
                          <a:srgbClr val="FFFFFF"/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Off-take (Ni MHP)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부산물</a:t>
                      </a:r>
                      <a:endParaRPr lang="en-US" sz="1000" b="1" i="0" u="none" strike="noStrike" dirty="0">
                        <a:solidFill>
                          <a:srgbClr val="FFFFFF"/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20,000</a:t>
                      </a:r>
                      <a:r>
                        <a:rPr lang="ko-KR" altLang="en-US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톤</a:t>
                      </a:r>
                      <a:endParaRPr lang="en-US" altLang="ko-KR" sz="1000" b="1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10,000</a:t>
                      </a:r>
                      <a:r>
                        <a:rPr lang="ko-KR" altLang="en-US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톤</a:t>
                      </a:r>
                      <a:endParaRPr lang="en-US" altLang="ko-KR" sz="1000" b="1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Co · Mn · Cu, Sc </a:t>
                      </a:r>
                      <a:r>
                        <a:rPr lang="ko-KR" altLang="en-US" sz="10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등 희소금속</a:t>
                      </a:r>
                      <a:endParaRPr lang="en-US" altLang="ko-KR" sz="1000" b="1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756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959998D5-F65F-3A58-2EE5-459DB0C90EFE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10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BF409C8-F649-420E-BC27-B0B03036EC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900" y="1016215"/>
            <a:ext cx="2049596" cy="247002"/>
          </a:xfrm>
          <a:prstGeom prst="rect">
            <a:avLst/>
          </a:prstGeom>
        </p:spPr>
      </p:pic>
      <p:graphicFrame>
        <p:nvGraphicFramePr>
          <p:cNvPr id="2" name="표 27">
            <a:extLst>
              <a:ext uri="{FF2B5EF4-FFF2-40B4-BE49-F238E27FC236}">
                <a16:creationId xmlns:a16="http://schemas.microsoft.com/office/drawing/2014/main" id="{16910DA1-3E11-541E-F9A6-0B4E4194EF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678255"/>
              </p:ext>
            </p:extLst>
          </p:nvPr>
        </p:nvGraphicFramePr>
        <p:xfrm>
          <a:off x="593992" y="1985601"/>
          <a:ext cx="4587081" cy="4427999"/>
        </p:xfrm>
        <a:graphic>
          <a:graphicData uri="http://schemas.openxmlformats.org/drawingml/2006/table">
            <a:tbl>
              <a:tblPr firstRow="1" bandRow="1"/>
              <a:tblGrid>
                <a:gridCol w="1046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6009">
                  <a:extLst>
                    <a:ext uri="{9D8B030D-6E8A-4147-A177-3AD203B41FA5}">
                      <a16:colId xmlns:a16="http://schemas.microsoft.com/office/drawing/2014/main" val="1854572583"/>
                    </a:ext>
                  </a:extLst>
                </a:gridCol>
                <a:gridCol w="690353">
                  <a:extLst>
                    <a:ext uri="{9D8B030D-6E8A-4147-A177-3AD203B41FA5}">
                      <a16:colId xmlns:a16="http://schemas.microsoft.com/office/drawing/2014/main" val="4053524565"/>
                    </a:ext>
                  </a:extLst>
                </a:gridCol>
              </a:tblGrid>
              <a:tr h="46327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ko-KR" altLang="en-US" sz="12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구 분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QoQ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YoY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07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산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11,199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16,784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18,092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7.8%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62%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0787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현금성자산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507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1,335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273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-80%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-46%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281893"/>
                  </a:ext>
                </a:extLst>
              </a:tr>
              <a:tr h="660787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재고자산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2,351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1,906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1,902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-0.2%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-19%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200043"/>
                  </a:ext>
                </a:extLst>
              </a:tr>
              <a:tr h="6607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부 채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3,908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5,884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5,563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-5.5%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42%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60787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차입금</a:t>
                      </a:r>
                      <a:endParaRPr lang="en-US" altLang="ko-KR" sz="12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3,180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5,200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5,186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-0.3%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63%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836425"/>
                  </a:ext>
                </a:extLst>
              </a:tr>
              <a:tr h="6607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본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7,291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10,900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12,529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2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72%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FB7BB511-1CB2-6EDA-B99B-79409C2AA800}"/>
              </a:ext>
            </a:extLst>
          </p:cNvPr>
          <p:cNvSpPr txBox="1"/>
          <p:nvPr/>
        </p:nvSpPr>
        <p:spPr>
          <a:xfrm>
            <a:off x="6062626" y="4314825"/>
            <a:ext cx="343701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900" b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r>
              <a:rPr lang="en-US" altLang="ko-KR" b="0" dirty="0"/>
              <a:t>※ </a:t>
            </a:r>
            <a:r>
              <a:rPr lang="ko-KR" altLang="en-US" b="0" dirty="0"/>
              <a:t>부채비율 </a:t>
            </a:r>
            <a:r>
              <a:rPr lang="en-US" altLang="ko-KR" b="0" dirty="0"/>
              <a:t>: </a:t>
            </a:r>
            <a:r>
              <a:rPr lang="ko-KR" altLang="en-US" b="0" dirty="0"/>
              <a:t>부채총액 </a:t>
            </a:r>
            <a:r>
              <a:rPr lang="en-US" altLang="ko-KR" b="0" dirty="0"/>
              <a:t>/ </a:t>
            </a:r>
            <a:r>
              <a:rPr lang="ko-KR" altLang="en-US" b="0" dirty="0"/>
              <a:t>순자산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7A89CF0C-6BF8-0E62-D9FA-905D6EE83345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재무정보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3DFD90-2F77-6A3C-A50F-35F5DDC61919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0" name="TextBox 4">
            <a:extLst>
              <a:ext uri="{FF2B5EF4-FFF2-40B4-BE49-F238E27FC236}">
                <a16:creationId xmlns:a16="http://schemas.microsoft.com/office/drawing/2014/main" id="{182B9679-CBD3-BB85-2AC9-8E9117B12E5B}"/>
              </a:ext>
            </a:extLst>
          </p:cNvPr>
          <p:cNvSpPr txBox="1"/>
          <p:nvPr/>
        </p:nvSpPr>
        <p:spPr>
          <a:xfrm>
            <a:off x="5727700" y="162603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재무현황</a:t>
            </a: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9E00353D-A455-26BB-2914-60F06B6BEB36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680163-118B-87E6-D00E-8FCB06B084DB}"/>
              </a:ext>
            </a:extLst>
          </p:cNvPr>
          <p:cNvSpPr txBox="1"/>
          <p:nvPr/>
        </p:nvSpPr>
        <p:spPr>
          <a:xfrm>
            <a:off x="5727700" y="2105025"/>
            <a:ext cx="6858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부채비율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A4A62688-F3B4-045B-F11B-05F0EBBA818F}"/>
              </a:ext>
            </a:extLst>
          </p:cNvPr>
          <p:cNvSpPr txBox="1"/>
          <p:nvPr/>
        </p:nvSpPr>
        <p:spPr>
          <a:xfrm>
            <a:off x="5727700" y="4887746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재무분석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5387F5-59C8-AAF9-A39E-643DEC7EA097}"/>
              </a:ext>
            </a:extLst>
          </p:cNvPr>
          <p:cNvSpPr txBox="1"/>
          <p:nvPr/>
        </p:nvSpPr>
        <p:spPr>
          <a:xfrm>
            <a:off x="5580489" y="5153025"/>
            <a:ext cx="4947811" cy="12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GEN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지분인수관련 대금 지급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(521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및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설비 투자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(742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집행으로 전분기 대비 현금성자산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1,062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감소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실적 개선에 따른 재무구조 개선 효과로 전분기 대비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부채비율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9.6%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감소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422C5D0A-1538-43B2-9D25-E49722690B71}"/>
              </a:ext>
            </a:extLst>
          </p:cNvPr>
          <p:cNvGrpSpPr/>
          <p:nvPr/>
        </p:nvGrpSpPr>
        <p:grpSpPr>
          <a:xfrm>
            <a:off x="5727700" y="1647825"/>
            <a:ext cx="4411796" cy="2754124"/>
            <a:chOff x="1124971" y="2947533"/>
            <a:chExt cx="3886200" cy="3290377"/>
          </a:xfrm>
        </p:grpSpPr>
        <p:graphicFrame>
          <p:nvGraphicFramePr>
            <p:cNvPr id="20" name="차트 19">
              <a:extLst>
                <a:ext uri="{FF2B5EF4-FFF2-40B4-BE49-F238E27FC236}">
                  <a16:creationId xmlns:a16="http://schemas.microsoft.com/office/drawing/2014/main" id="{A13B4131-6E81-461E-9708-FFD00F82F5C7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219487300"/>
                </p:ext>
              </p:extLst>
            </p:nvPr>
          </p:nvGraphicFramePr>
          <p:xfrm>
            <a:off x="1124971" y="2947534"/>
            <a:ext cx="3886200" cy="329037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24C90683-94E5-447D-AA44-855CCD086F91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4056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ABE70-4681-E54B-74B8-ECACAE3C9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681306AE-C753-9403-A165-A67904F44732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11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BD0EE7C-FE2E-6710-7149-D98752717C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2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39" y="892575"/>
            <a:ext cx="1519561" cy="4938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B6BE68-F1B5-C947-5ADA-89566E5B6A84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8F5C2C-4BD4-74DB-4BBC-7D88CBCDAA7A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영업실적</a:t>
            </a:r>
          </a:p>
        </p:txBody>
      </p:sp>
      <p:sp>
        <p:nvSpPr>
          <p:cNvPr id="26" name="TextBox 4">
            <a:extLst>
              <a:ext uri="{FF2B5EF4-FFF2-40B4-BE49-F238E27FC236}">
                <a16:creationId xmlns:a16="http://schemas.microsoft.com/office/drawing/2014/main" id="{4AA4EFD2-32CA-E074-CBA9-AD6C9AF8E579}"/>
              </a:ext>
            </a:extLst>
          </p:cNvPr>
          <p:cNvSpPr txBox="1"/>
          <p:nvPr/>
        </p:nvSpPr>
        <p:spPr>
          <a:xfrm>
            <a:off x="5717972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실적분석</a:t>
            </a: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17DE61E8-303F-21E2-55E6-A84603BB5449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609D2B2-91C6-E9C0-6343-C13496FC8158}"/>
              </a:ext>
            </a:extLst>
          </p:cNvPr>
          <p:cNvSpPr txBox="1"/>
          <p:nvPr/>
        </p:nvSpPr>
        <p:spPr>
          <a:xfrm>
            <a:off x="460678" y="2105025"/>
            <a:ext cx="92362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연결매출액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6C80AE-1083-9413-0ECD-F3C39E94D6CE}"/>
              </a:ext>
            </a:extLst>
          </p:cNvPr>
          <p:cNvSpPr txBox="1"/>
          <p:nvPr/>
        </p:nvSpPr>
        <p:spPr>
          <a:xfrm>
            <a:off x="5653376" y="6063911"/>
            <a:ext cx="5030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6000" latinLnBrk="0"/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* Capa (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연간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: CAM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5.4</a:t>
            </a:r>
            <a:r>
              <a:rPr lang="ko-KR" alt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만톤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LHM 8</a:t>
            </a:r>
            <a:r>
              <a:rPr lang="ko-KR" alt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천톤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ASU 1.6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Nm3</a:t>
            </a:r>
          </a:p>
        </p:txBody>
      </p:sp>
      <p:sp>
        <p:nvSpPr>
          <p:cNvPr id="20" name="TextBox 4">
            <a:extLst>
              <a:ext uri="{FF2B5EF4-FFF2-40B4-BE49-F238E27FC236}">
                <a16:creationId xmlns:a16="http://schemas.microsoft.com/office/drawing/2014/main" id="{A330E4B6-CC0B-0DF2-F5FD-F95A1ECF462C}"/>
              </a:ext>
            </a:extLst>
          </p:cNvPr>
          <p:cNvSpPr txBox="1"/>
          <p:nvPr/>
        </p:nvSpPr>
        <p:spPr>
          <a:xfrm>
            <a:off x="5717972" y="4162425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실적전망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746684E-99CA-8826-563B-A5E5DD4A6C21}"/>
              </a:ext>
            </a:extLst>
          </p:cNvPr>
          <p:cNvGrpSpPr>
            <a:grpSpLocks noChangeAspect="1"/>
          </p:cNvGrpSpPr>
          <p:nvPr/>
        </p:nvGrpSpPr>
        <p:grpSpPr>
          <a:xfrm>
            <a:off x="622300" y="2635601"/>
            <a:ext cx="2588844" cy="2927469"/>
            <a:chOff x="1223262" y="2947532"/>
            <a:chExt cx="4358939" cy="3203043"/>
          </a:xfrm>
        </p:grpSpPr>
        <p:graphicFrame>
          <p:nvGraphicFramePr>
            <p:cNvPr id="7" name="차트 6">
              <a:extLst>
                <a:ext uri="{FF2B5EF4-FFF2-40B4-BE49-F238E27FC236}">
                  <a16:creationId xmlns:a16="http://schemas.microsoft.com/office/drawing/2014/main" id="{1EF7E60A-DC03-21F2-C89A-5C01E1236692}"/>
                </a:ext>
              </a:extLst>
            </p:cNvPr>
            <p:cNvGraphicFramePr/>
            <p:nvPr/>
          </p:nvGraphicFramePr>
          <p:xfrm>
            <a:off x="1696001" y="2947532"/>
            <a:ext cx="3886200" cy="32030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BCF0575-F26E-77B5-FA3C-4473CFA81560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73598E7-FA00-B5E7-FF10-95753C80642A}"/>
              </a:ext>
            </a:extLst>
          </p:cNvPr>
          <p:cNvGrpSpPr>
            <a:grpSpLocks noChangeAspect="1"/>
          </p:cNvGrpSpPr>
          <p:nvPr/>
        </p:nvGrpSpPr>
        <p:grpSpPr>
          <a:xfrm>
            <a:off x="3229793" y="2422247"/>
            <a:ext cx="2194247" cy="3181005"/>
            <a:chOff x="1073403" y="2947533"/>
            <a:chExt cx="3937768" cy="3203040"/>
          </a:xfrm>
        </p:grpSpPr>
        <p:graphicFrame>
          <p:nvGraphicFramePr>
            <p:cNvPr id="13" name="차트 12">
              <a:extLst>
                <a:ext uri="{FF2B5EF4-FFF2-40B4-BE49-F238E27FC236}">
                  <a16:creationId xmlns:a16="http://schemas.microsoft.com/office/drawing/2014/main" id="{33A54764-E205-4B4C-D779-FEFB491AF93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81223800"/>
                </p:ext>
              </p:extLst>
            </p:nvPr>
          </p:nvGraphicFramePr>
          <p:xfrm>
            <a:off x="1073403" y="2947533"/>
            <a:ext cx="3937768" cy="320304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DBDDF937-0B36-36CD-40D3-1D28253A5C1C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C0BCF6A1-1269-6852-A469-27985F98D376}"/>
              </a:ext>
            </a:extLst>
          </p:cNvPr>
          <p:cNvSpPr>
            <a:spLocks noChangeAspect="1"/>
          </p:cNvSpPr>
          <p:nvPr/>
        </p:nvSpPr>
        <p:spPr>
          <a:xfrm>
            <a:off x="3210894" y="3992574"/>
            <a:ext cx="252170" cy="1044000"/>
          </a:xfrm>
          <a:prstGeom prst="rightArrow">
            <a:avLst>
              <a:gd name="adj1" fmla="val 50000"/>
              <a:gd name="adj2" fmla="val 100000"/>
            </a:avLst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0">
                <a:schemeClr val="accent6">
                  <a:lumMod val="0"/>
                  <a:lumOff val="100000"/>
                </a:schemeClr>
              </a:gs>
              <a:gs pos="43000">
                <a:srgbClr val="40A9E1"/>
              </a:gs>
              <a:gs pos="16000">
                <a:srgbClr val="80C6EB"/>
              </a:gs>
              <a:gs pos="85000">
                <a:srgbClr val="008CD6"/>
              </a:gs>
            </a:gsLst>
            <a:lin ang="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6" name="표 4">
            <a:extLst>
              <a:ext uri="{FF2B5EF4-FFF2-40B4-BE49-F238E27FC236}">
                <a16:creationId xmlns:a16="http://schemas.microsoft.com/office/drawing/2014/main" id="{1BDD995F-C9B0-3C09-B91B-7092D67123D0}"/>
              </a:ext>
            </a:extLst>
          </p:cNvPr>
          <p:cNvGraphicFramePr>
            <a:graphicFrameLocks noGrp="1"/>
          </p:cNvGraphicFramePr>
          <p:nvPr/>
        </p:nvGraphicFramePr>
        <p:xfrm>
          <a:off x="462116" y="5686425"/>
          <a:ext cx="2749028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384">
                  <a:extLst>
                    <a:ext uri="{9D8B030D-6E8A-4147-A177-3AD203B41FA5}">
                      <a16:colId xmlns:a16="http://schemas.microsoft.com/office/drawing/2014/main" val="3214345282"/>
                    </a:ext>
                  </a:extLst>
                </a:gridCol>
                <a:gridCol w="1063868">
                  <a:extLst>
                    <a:ext uri="{9D8B030D-6E8A-4147-A177-3AD203B41FA5}">
                      <a16:colId xmlns:a16="http://schemas.microsoft.com/office/drawing/2014/main" val="3285208470"/>
                    </a:ext>
                  </a:extLst>
                </a:gridCol>
                <a:gridCol w="1067776">
                  <a:extLst>
                    <a:ext uri="{9D8B030D-6E8A-4147-A177-3AD203B41FA5}">
                      <a16:colId xmlns:a16="http://schemas.microsoft.com/office/drawing/2014/main" val="180195097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영업이익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-546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-1,088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EBITDA</a:t>
                      </a:r>
                      <a:endParaRPr lang="ko-KR" altLang="en-US" sz="10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-92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-627</a:t>
                      </a:r>
                      <a:endParaRPr lang="ko-KR" altLang="en-US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graphicFrame>
        <p:nvGraphicFramePr>
          <p:cNvPr id="24" name="표 4">
            <a:extLst>
              <a:ext uri="{FF2B5EF4-FFF2-40B4-BE49-F238E27FC236}">
                <a16:creationId xmlns:a16="http://schemas.microsoft.com/office/drawing/2014/main" id="{3EAFCB4E-4FEF-6DCD-0333-0FB745E34A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824200"/>
              </p:ext>
            </p:extLst>
          </p:nvPr>
        </p:nvGraphicFramePr>
        <p:xfrm>
          <a:off x="3385486" y="5686425"/>
          <a:ext cx="1994917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7878">
                  <a:extLst>
                    <a:ext uri="{9D8B030D-6E8A-4147-A177-3AD203B41FA5}">
                      <a16:colId xmlns:a16="http://schemas.microsoft.com/office/drawing/2014/main" val="1895515236"/>
                    </a:ext>
                  </a:extLst>
                </a:gridCol>
                <a:gridCol w="1017039">
                  <a:extLst>
                    <a:ext uri="{9D8B030D-6E8A-4147-A177-3AD203B41FA5}">
                      <a16:colId xmlns:a16="http://schemas.microsoft.com/office/drawing/2014/main" val="124376580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162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1,499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33584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680</a:t>
                      </a:r>
                      <a:endParaRPr lang="ko-KR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rgbClr val="0095DA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2,020</a:t>
                      </a:r>
                      <a:endParaRPr lang="ko-KR" altLang="en-US" sz="1200" b="1" dirty="0">
                        <a:solidFill>
                          <a:srgbClr val="0095DA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88751" marR="88751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871429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14EA901F-5E10-4D7D-97F6-6DF47FFA0AFB}"/>
              </a:ext>
            </a:extLst>
          </p:cNvPr>
          <p:cNvSpPr txBox="1"/>
          <p:nvPr/>
        </p:nvSpPr>
        <p:spPr>
          <a:xfrm>
            <a:off x="5580490" y="4485875"/>
            <a:ext cx="5103524" cy="162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GEN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제련소 양산가동에 따른 연결 매출 및 이익 개선 전망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ct val="150000"/>
              </a:lnSpc>
              <a:buClr>
                <a:srgbClr val="7F7F7F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감가상각 내용연수 정상화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 따른 이익 효과 반영 예정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(4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미국 전기차 세액공제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(30d)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일몰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(9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월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에도 불구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AI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데이터센터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UPS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용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ESS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양극재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및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탈중국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전구체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수요 견조 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헝가리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데브레첸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공장 준공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및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유럽 법인 설립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독일 뮌헨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4A4B2AC-74A6-4FB3-B512-9C7B1253EE31}"/>
              </a:ext>
            </a:extLst>
          </p:cNvPr>
          <p:cNvSpPr txBox="1"/>
          <p:nvPr/>
        </p:nvSpPr>
        <p:spPr>
          <a:xfrm>
            <a:off x="5580489" y="2014511"/>
            <a:ext cx="5103525" cy="2227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연결 매출액 상승세 지속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손익 큰 폭 개선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216000" latinLnBrk="0">
              <a:lnSpc>
                <a:spcPct val="150000"/>
              </a:lnSpc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-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인도네시아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제련소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(GEN, ESG)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인수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이익 효과 반영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216000" latinLnBrk="0">
              <a:lnSpc>
                <a:spcPct val="150000"/>
              </a:lnSpc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- 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전구체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리튬은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신규 고객사 확보 효과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로 판매량 증가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216000" latinLnBrk="0">
              <a:lnSpc>
                <a:spcPct val="150000"/>
              </a:lnSpc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- 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유럽향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EV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양극재의 재고조정 일시 영향 하에서도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ESS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향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NCA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양극재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매출액 증가세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지속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216000" latinLnBrk="0">
              <a:lnSpc>
                <a:spcPct val="150000"/>
              </a:lnSpc>
            </a:pP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 *407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 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(25.1Q)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→ 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814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 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(25.2Q) 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→ 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1,654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 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(25.3Q)</a:t>
            </a:r>
          </a:p>
          <a:p>
            <a:pPr marL="216000" latinLnBrk="0">
              <a:lnSpc>
                <a:spcPct val="150000"/>
              </a:lnSpc>
            </a:pP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8353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BCEA5-5AD0-EEF3-02B5-16EA4EF56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722D7E45-FFF7-0663-060C-35B25E12C94C}"/>
              </a:ext>
            </a:extLst>
          </p:cNvPr>
          <p:cNvSpPr txBox="1"/>
          <p:nvPr/>
        </p:nvSpPr>
        <p:spPr>
          <a:xfrm>
            <a:off x="469900" y="1022424"/>
            <a:ext cx="48006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지주사 자체 사업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/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비상장 사업 부문 경영 실적</a:t>
            </a:r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CCCCD5EB-7143-05EC-4BDF-600D5AB855DF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12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7CB6AAE-515A-D2F5-EABC-052573B1F0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2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39" y="892575"/>
            <a:ext cx="1519561" cy="493828"/>
          </a:xfrm>
          <a:prstGeom prst="rect">
            <a:avLst/>
          </a:prstGeom>
        </p:spPr>
      </p:pic>
      <p:grpSp>
        <p:nvGrpSpPr>
          <p:cNvPr id="47" name="그룹 46">
            <a:extLst>
              <a:ext uri="{FF2B5EF4-FFF2-40B4-BE49-F238E27FC236}">
                <a16:creationId xmlns:a16="http://schemas.microsoft.com/office/drawing/2014/main" id="{112799D9-75A7-FEB5-8F4B-119849B2E109}"/>
              </a:ext>
            </a:extLst>
          </p:cNvPr>
          <p:cNvGrpSpPr/>
          <p:nvPr/>
        </p:nvGrpSpPr>
        <p:grpSpPr>
          <a:xfrm>
            <a:off x="546101" y="3248025"/>
            <a:ext cx="1244599" cy="243563"/>
            <a:chOff x="546101" y="3248025"/>
            <a:chExt cx="1244599" cy="243563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E65513C4-6AD9-E094-F587-1024E8C6D1DC}"/>
                </a:ext>
              </a:extLst>
            </p:cNvPr>
            <p:cNvSpPr/>
            <p:nvPr/>
          </p:nvSpPr>
          <p:spPr>
            <a:xfrm>
              <a:off x="717339" y="3248025"/>
              <a:ext cx="1073361" cy="2435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지주사 자체사업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r>
                <a:rPr lang="en-US" altLang="ko-KR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상품매출</a:t>
              </a:r>
              <a:r>
                <a:rPr lang="en-US" altLang="ko-KR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</a:t>
              </a:r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지분법 외</a:t>
              </a:r>
              <a:r>
                <a:rPr lang="en-US" altLang="ko-KR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B0F3417E-7EB3-6404-B3EC-1AEA10BA2E38}"/>
                </a:ext>
              </a:extLst>
            </p:cNvPr>
            <p:cNvSpPr/>
            <p:nvPr/>
          </p:nvSpPr>
          <p:spPr>
            <a:xfrm>
              <a:off x="546101" y="3333806"/>
              <a:ext cx="108000" cy="72000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6587EB75-FF44-6519-F3E3-A522C2D55E6C}"/>
              </a:ext>
            </a:extLst>
          </p:cNvPr>
          <p:cNvGrpSpPr/>
          <p:nvPr/>
        </p:nvGrpSpPr>
        <p:grpSpPr>
          <a:xfrm>
            <a:off x="546100" y="3577074"/>
            <a:ext cx="966902" cy="243563"/>
            <a:chOff x="546100" y="3577126"/>
            <a:chExt cx="966902" cy="24356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A4FED2F-C35A-B1B3-1CD8-9D3F4F5824B6}"/>
                </a:ext>
              </a:extLst>
            </p:cNvPr>
            <p:cNvSpPr/>
            <p:nvPr/>
          </p:nvSpPr>
          <p:spPr>
            <a:xfrm>
              <a:off x="717339" y="3577126"/>
              <a:ext cx="795663" cy="2435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운송사업 및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r>
                <a:rPr lang="en-US" altLang="ko-KR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VC</a:t>
              </a:r>
              <a:r>
                <a:rPr lang="ko-KR" altLang="en-US" sz="1000" spc="-80" dirty="0" err="1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투자업</a:t>
              </a:r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등 기타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95E1A8B-2B72-4D9D-DECA-3595D3839CEA}"/>
                </a:ext>
              </a:extLst>
            </p:cNvPr>
            <p:cNvSpPr/>
            <p:nvPr/>
          </p:nvSpPr>
          <p:spPr>
            <a:xfrm>
              <a:off x="546100" y="3662907"/>
              <a:ext cx="108000" cy="72000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9A12E9F4-D7EE-A71E-8440-FD5AD041A507}"/>
              </a:ext>
            </a:extLst>
          </p:cNvPr>
          <p:cNvGrpSpPr/>
          <p:nvPr/>
        </p:nvGrpSpPr>
        <p:grpSpPr>
          <a:xfrm>
            <a:off x="546101" y="3906123"/>
            <a:ext cx="1152017" cy="243563"/>
            <a:chOff x="546101" y="3906228"/>
            <a:chExt cx="1152017" cy="243563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D731B1B6-06E1-DC24-377F-2E87F8071330}"/>
                </a:ext>
              </a:extLst>
            </p:cNvPr>
            <p:cNvSpPr/>
            <p:nvPr/>
          </p:nvSpPr>
          <p:spPr>
            <a:xfrm>
              <a:off x="717339" y="3906228"/>
              <a:ext cx="980779" cy="2435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특수가스사업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23B53DA9-42A3-3240-D615-1B7232FB16A9}"/>
                </a:ext>
              </a:extLst>
            </p:cNvPr>
            <p:cNvSpPr/>
            <p:nvPr/>
          </p:nvSpPr>
          <p:spPr>
            <a:xfrm>
              <a:off x="546101" y="3992009"/>
              <a:ext cx="108000" cy="7200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D2AE09C5-6D35-7324-F17B-C3D36ABCCDC0}"/>
              </a:ext>
            </a:extLst>
          </p:cNvPr>
          <p:cNvGrpSpPr/>
          <p:nvPr/>
        </p:nvGrpSpPr>
        <p:grpSpPr>
          <a:xfrm>
            <a:off x="546100" y="4235172"/>
            <a:ext cx="820740" cy="227059"/>
            <a:chOff x="546100" y="4235329"/>
            <a:chExt cx="820740" cy="227059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75A5D03E-97B1-4F54-0363-B28779CAC251}"/>
                </a:ext>
              </a:extLst>
            </p:cNvPr>
            <p:cNvSpPr/>
            <p:nvPr/>
          </p:nvSpPr>
          <p:spPr>
            <a:xfrm>
              <a:off x="717339" y="4235329"/>
              <a:ext cx="649501" cy="2270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00" spc="-80" dirty="0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리사이클사업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29D5412-A71C-13D9-3391-6F391301B952}"/>
                </a:ext>
              </a:extLst>
            </p:cNvPr>
            <p:cNvSpPr/>
            <p:nvPr/>
          </p:nvSpPr>
          <p:spPr>
            <a:xfrm>
              <a:off x="546100" y="4312858"/>
              <a:ext cx="108000" cy="72000"/>
            </a:xfrm>
            <a:prstGeom prst="rect">
              <a:avLst/>
            </a:prstGeom>
            <a:solidFill>
              <a:srgbClr val="C050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60722613-C4D9-D841-C626-2E2C45EAF4B1}"/>
              </a:ext>
            </a:extLst>
          </p:cNvPr>
          <p:cNvGrpSpPr/>
          <p:nvPr/>
        </p:nvGrpSpPr>
        <p:grpSpPr>
          <a:xfrm>
            <a:off x="546101" y="4547717"/>
            <a:ext cx="624852" cy="320308"/>
            <a:chOff x="546101" y="4547717"/>
            <a:chExt cx="624852" cy="320308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305871A2-5E3F-6F37-C042-4603107534DF}"/>
                </a:ext>
              </a:extLst>
            </p:cNvPr>
            <p:cNvSpPr/>
            <p:nvPr/>
          </p:nvSpPr>
          <p:spPr>
            <a:xfrm>
              <a:off x="717339" y="4547717"/>
              <a:ext cx="453614" cy="3203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00" spc="-80" dirty="0" err="1">
                  <a:solidFill>
                    <a:srgbClr val="7F7F7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리튬사업</a:t>
              </a:r>
              <a:endParaRPr lang="en-US" altLang="ko-KR" sz="1000" spc="-80" dirty="0">
                <a:solidFill>
                  <a:srgbClr val="7F7F7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385D04DF-39AD-5358-120F-7F7D42A07CAC}"/>
                </a:ext>
              </a:extLst>
            </p:cNvPr>
            <p:cNvSpPr/>
            <p:nvPr/>
          </p:nvSpPr>
          <p:spPr>
            <a:xfrm>
              <a:off x="546101" y="4671871"/>
              <a:ext cx="108000" cy="72000"/>
            </a:xfrm>
            <a:prstGeom prst="rect">
              <a:avLst/>
            </a:prstGeom>
            <a:solidFill>
              <a:srgbClr val="7793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592BD6F1-1DAA-3D35-19FE-5C23B69A19ED}"/>
              </a:ext>
            </a:extLst>
          </p:cNvPr>
          <p:cNvSpPr txBox="1"/>
          <p:nvPr/>
        </p:nvSpPr>
        <p:spPr>
          <a:xfrm>
            <a:off x="5499100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025E5D-77B8-62B3-6674-DFD0E5DC0499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영업실적</a:t>
            </a:r>
          </a:p>
        </p:txBody>
      </p:sp>
      <p:sp>
        <p:nvSpPr>
          <p:cNvPr id="26" name="TextBox 4">
            <a:extLst>
              <a:ext uri="{FF2B5EF4-FFF2-40B4-BE49-F238E27FC236}">
                <a16:creationId xmlns:a16="http://schemas.microsoft.com/office/drawing/2014/main" id="{FA1E5651-974E-9290-0C80-58EE61D9647A}"/>
              </a:ext>
            </a:extLst>
          </p:cNvPr>
          <p:cNvSpPr txBox="1"/>
          <p:nvPr/>
        </p:nvSpPr>
        <p:spPr>
          <a:xfrm>
            <a:off x="656590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 err="1"/>
              <a:t>실적분석</a:t>
            </a:r>
            <a:r>
              <a:rPr lang="ko-KR" altLang="en-US" dirty="0"/>
              <a:t> 및 전망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EEE4C89-59D0-C41D-ADC6-5D5324714FAD}"/>
              </a:ext>
            </a:extLst>
          </p:cNvPr>
          <p:cNvSpPr txBox="1"/>
          <p:nvPr/>
        </p:nvSpPr>
        <p:spPr>
          <a:xfrm>
            <a:off x="6400519" y="2079918"/>
            <a:ext cx="39528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buClr>
                <a:srgbClr val="7F7F7F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rgbClr val="0095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지주사 자체 사업 확대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1AD0246-7271-48CA-C318-520521CC8CC6}"/>
              </a:ext>
            </a:extLst>
          </p:cNvPr>
          <p:cNvSpPr txBox="1"/>
          <p:nvPr/>
        </p:nvSpPr>
        <p:spPr>
          <a:xfrm>
            <a:off x="469900" y="2105025"/>
            <a:ext cx="92362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매출액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B8D2B6C-5212-A31A-5C96-3D820B20CF9D}"/>
              </a:ext>
            </a:extLst>
          </p:cNvPr>
          <p:cNvGrpSpPr/>
          <p:nvPr/>
        </p:nvGrpSpPr>
        <p:grpSpPr>
          <a:xfrm>
            <a:off x="1237944" y="1190625"/>
            <a:ext cx="5243285" cy="5008200"/>
            <a:chOff x="1124971" y="2860201"/>
            <a:chExt cx="3886200" cy="3290374"/>
          </a:xfrm>
        </p:grpSpPr>
        <p:graphicFrame>
          <p:nvGraphicFramePr>
            <p:cNvPr id="32" name="차트 31">
              <a:extLst>
                <a:ext uri="{FF2B5EF4-FFF2-40B4-BE49-F238E27FC236}">
                  <a16:creationId xmlns:a16="http://schemas.microsoft.com/office/drawing/2014/main" id="{F94CA02C-C5DE-7FC0-D601-658474FCB2A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069284086"/>
                </p:ext>
              </p:extLst>
            </p:nvPr>
          </p:nvGraphicFramePr>
          <p:xfrm>
            <a:off x="1124971" y="2860201"/>
            <a:ext cx="3886200" cy="32903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AAADF78B-E15D-88AB-D407-7543E86129E9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aphicFrame>
        <p:nvGraphicFramePr>
          <p:cNvPr id="29" name="표 27">
            <a:extLst>
              <a:ext uri="{FF2B5EF4-FFF2-40B4-BE49-F238E27FC236}">
                <a16:creationId xmlns:a16="http://schemas.microsoft.com/office/drawing/2014/main" id="{30DCD7E6-E409-40C9-94F4-ADEB2FA270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930102"/>
              </p:ext>
            </p:extLst>
          </p:nvPr>
        </p:nvGraphicFramePr>
        <p:xfrm>
          <a:off x="6794500" y="2467161"/>
          <a:ext cx="3420000" cy="1234440"/>
        </p:xfrm>
        <a:graphic>
          <a:graphicData uri="http://schemas.openxmlformats.org/drawingml/2006/table">
            <a:tbl>
              <a:tblPr firstRow="1" bandRow="1"/>
              <a:tblGrid>
                <a:gridCol w="136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54572583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ko-KR" altLang="en-US" sz="12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구분 </a:t>
                      </a:r>
                      <a:r>
                        <a:rPr lang="en-US" altLang="ko-KR" sz="9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</a:t>
                      </a:r>
                      <a:r>
                        <a:rPr lang="ko-KR" altLang="en-US" sz="9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단위 </a:t>
                      </a:r>
                      <a:r>
                        <a:rPr lang="en-US" altLang="ko-KR" sz="9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: </a:t>
                      </a:r>
                      <a:r>
                        <a:rPr lang="ko-KR" altLang="en-US" sz="9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억원</a:t>
                      </a:r>
                      <a:r>
                        <a:rPr lang="en-US" altLang="ko-KR" sz="9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)</a:t>
                      </a:r>
                      <a:endParaRPr lang="ko-KR" altLang="en-US" sz="900" b="1" i="0" u="none" strike="noStrike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l" defTabSz="908104" rtl="0" eaLnBrk="1" fontAlgn="ctr" latinLnBrk="1" hangingPunct="1"/>
                      <a:r>
                        <a:rPr lang="en-US" altLang="ko-KR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Metal</a:t>
                      </a:r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트레이딩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333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419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투자관련 수익</a:t>
                      </a:r>
                    </a:p>
                    <a:p>
                      <a:pPr marL="0" algn="l" defTabSz="908104" rtl="0" eaLnBrk="1" fontAlgn="ctr" latinLnBrk="1" hangingPunct="1"/>
                      <a:r>
                        <a:rPr lang="en-US" altLang="ko-KR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(</a:t>
                      </a:r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지분법</a:t>
                      </a:r>
                      <a:r>
                        <a:rPr lang="en-US" altLang="ko-KR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, </a:t>
                      </a:r>
                      <a:r>
                        <a:rPr lang="ko-KR" altLang="en-US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대여금 등</a:t>
                      </a:r>
                      <a:r>
                        <a:rPr lang="en-US" altLang="ko-KR" sz="10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)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98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135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6372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ctr" defTabSz="908104" rtl="0" eaLnBrk="1" fontAlgn="ctr" latinLnBrk="1" hangingPunct="1"/>
                      <a:r>
                        <a:rPr lang="ko-KR" altLang="en-US" sz="11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합 계</a:t>
                      </a:r>
                      <a:endParaRPr lang="en-US" altLang="ko-KR" sz="11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431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437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645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011909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C6377D0E-99D1-4C81-AFF7-B7CE16CB421F}"/>
              </a:ext>
            </a:extLst>
          </p:cNvPr>
          <p:cNvSpPr txBox="1"/>
          <p:nvPr/>
        </p:nvSpPr>
        <p:spPr>
          <a:xfrm>
            <a:off x="6400519" y="5088078"/>
            <a:ext cx="4127781" cy="981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리튬 사업 개선 전망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216000" latinLnBrk="0">
              <a:lnSpc>
                <a:spcPct val="150000"/>
              </a:lnSpc>
            </a:pPr>
            <a:r>
              <a:rPr lang="en-US" altLang="ko-KR" sz="1300" b="1" dirty="0">
                <a:solidFill>
                  <a:srgbClr val="0095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- 3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손실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(605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기록 하였으나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en-US" altLang="ko-KR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r>
            <a:r>
              <a:rPr lang="ko-KR" altLang="en-US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판매량 및</a:t>
            </a:r>
            <a:br>
              <a:rPr lang="en-US" altLang="ko-KR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</a:t>
            </a:r>
            <a:r>
              <a:rPr lang="ko-KR" altLang="en-US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재고평가 </a:t>
            </a:r>
            <a:r>
              <a:rPr lang="ko-KR" altLang="en-US" sz="13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환입액</a:t>
            </a:r>
            <a:r>
              <a:rPr lang="ko-KR" altLang="en-US" sz="13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대폭 증가로 매출 및 이익 개선 예상</a:t>
            </a:r>
            <a:endParaRPr lang="en-US" altLang="ko-KR" sz="1300" b="1" i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66F6E41-8E6C-4746-B8FF-550617760DC1}"/>
              </a:ext>
            </a:extLst>
          </p:cNvPr>
          <p:cNvSpPr txBox="1"/>
          <p:nvPr/>
        </p:nvSpPr>
        <p:spPr>
          <a:xfrm>
            <a:off x="6400519" y="3714513"/>
            <a:ext cx="4292881" cy="1324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6000" latinLnBrk="0">
              <a:lnSpc>
                <a:spcPct val="150000"/>
              </a:lnSpc>
            </a:pP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- IMIP 4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개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제련소 전체 </a:t>
            </a:r>
            <a:r>
              <a:rPr lang="ko-KR" altLang="en-US" sz="1400" b="1" dirty="0" err="1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램프업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완료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본격 가동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으로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차분기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이후 지분법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트레이딩 등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이익 증가 전망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- </a:t>
            </a:r>
            <a:r>
              <a:rPr lang="ko-KR" altLang="en-US" sz="13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당분기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단계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IGIP 1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기 투자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지분율 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19.99%)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시작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사업 포트폴리오 다각화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제련업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및 기존 사업 시너지 기대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9104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CFA7BB57-7F03-CD59-2621-5A09FF403850}"/>
              </a:ext>
            </a:extLst>
          </p:cNvPr>
          <p:cNvGrpSpPr/>
          <p:nvPr/>
        </p:nvGrpSpPr>
        <p:grpSpPr>
          <a:xfrm>
            <a:off x="5575300" y="1275650"/>
            <a:ext cx="4587081" cy="2877795"/>
            <a:chOff x="1094420" y="2813800"/>
            <a:chExt cx="3886200" cy="3290376"/>
          </a:xfrm>
        </p:grpSpPr>
        <p:graphicFrame>
          <p:nvGraphicFramePr>
            <p:cNvPr id="8" name="차트 7">
              <a:extLst>
                <a:ext uri="{FF2B5EF4-FFF2-40B4-BE49-F238E27FC236}">
                  <a16:creationId xmlns:a16="http://schemas.microsoft.com/office/drawing/2014/main" id="{23773DE1-4D23-6F14-4084-C2883790867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362401955"/>
                </p:ext>
              </p:extLst>
            </p:nvPr>
          </p:nvGraphicFramePr>
          <p:xfrm>
            <a:off x="1094420" y="2813800"/>
            <a:ext cx="3886200" cy="329037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CE3CD058-E2CC-822B-C776-34C57D85CA8C}"/>
                </a:ext>
              </a:extLst>
            </p:cNvPr>
            <p:cNvSpPr/>
            <p:nvPr/>
          </p:nvSpPr>
          <p:spPr>
            <a:xfrm>
              <a:off x="1223262" y="2947533"/>
              <a:ext cx="89428" cy="9470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068B3B-B5A1-E682-F39E-DB039D0187E1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13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401FEBAC-F289-4D0D-E6A9-BE1B2CC3DD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2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39" y="892575"/>
            <a:ext cx="1519561" cy="4938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F9DFCDC-6645-846D-60E1-3DCBBF2A51CC}"/>
              </a:ext>
            </a:extLst>
          </p:cNvPr>
          <p:cNvSpPr txBox="1"/>
          <p:nvPr/>
        </p:nvSpPr>
        <p:spPr>
          <a:xfrm>
            <a:off x="4545688" y="1708635"/>
            <a:ext cx="7248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52E6F0-A2CB-20E8-613F-B4E71FE6AD18}"/>
              </a:ext>
            </a:extLst>
          </p:cNvPr>
          <p:cNvSpPr txBox="1"/>
          <p:nvPr/>
        </p:nvSpPr>
        <p:spPr>
          <a:xfrm>
            <a:off x="5872089" y="4104675"/>
            <a:ext cx="343701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900" b="1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 algn="just"/>
            <a:r>
              <a:rPr lang="en-US" altLang="ko-KR" b="0" dirty="0"/>
              <a:t>※ </a:t>
            </a:r>
            <a:r>
              <a:rPr lang="ko-KR" altLang="en-US" b="0" dirty="0"/>
              <a:t>부채비율 </a:t>
            </a:r>
            <a:r>
              <a:rPr lang="en-US" altLang="ko-KR" b="0" dirty="0"/>
              <a:t>: </a:t>
            </a:r>
            <a:r>
              <a:rPr lang="ko-KR" altLang="en-US" b="0" dirty="0"/>
              <a:t>부채총액 </a:t>
            </a:r>
            <a:r>
              <a:rPr lang="en-US" altLang="ko-KR" b="0" dirty="0"/>
              <a:t>/ </a:t>
            </a:r>
            <a:r>
              <a:rPr lang="ko-KR" altLang="en-US" b="0" dirty="0"/>
              <a:t>순자산 </a:t>
            </a:r>
            <a:r>
              <a:rPr lang="en-US" altLang="ko-KR" b="0" dirty="0"/>
              <a:t>(</a:t>
            </a:r>
            <a:r>
              <a:rPr lang="ko-KR" altLang="en-US" b="0" dirty="0"/>
              <a:t>각 사 별도</a:t>
            </a:r>
            <a:r>
              <a:rPr lang="en-US" altLang="ko-KR" b="0" dirty="0"/>
              <a:t> </a:t>
            </a:r>
            <a:r>
              <a:rPr lang="ko-KR" altLang="en-US" b="0" dirty="0"/>
              <a:t>기준</a:t>
            </a:r>
            <a:r>
              <a:rPr lang="en-US" altLang="ko-KR" b="0" dirty="0"/>
              <a:t>)</a:t>
            </a:r>
            <a:endParaRPr lang="ko-KR" altLang="en-US" b="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43A4F4-9363-12D2-65F0-590D412903BF}"/>
              </a:ext>
            </a:extLst>
          </p:cNvPr>
          <p:cNvSpPr txBox="1"/>
          <p:nvPr/>
        </p:nvSpPr>
        <p:spPr>
          <a:xfrm>
            <a:off x="5727700" y="1981770"/>
            <a:ext cx="762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1"/>
            <a:r>
              <a: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부채비율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05BF8C47-882B-57E0-955F-1EE2831BFA75}"/>
              </a:ext>
            </a:extLst>
          </p:cNvPr>
          <p:cNvSpPr txBox="1"/>
          <p:nvPr/>
        </p:nvSpPr>
        <p:spPr>
          <a:xfrm>
            <a:off x="44523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재무정보</a:t>
            </a:r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BDF4838F-653B-B22B-AC47-907EC1B25BDB}"/>
              </a:ext>
            </a:extLst>
          </p:cNvPr>
          <p:cNvSpPr txBox="1"/>
          <p:nvPr/>
        </p:nvSpPr>
        <p:spPr>
          <a:xfrm>
            <a:off x="5727700" y="1631690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재무현황</a:t>
            </a: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43A73CD2-5CDF-A3A8-4470-EB5B2AF7F961}"/>
              </a:ext>
            </a:extLst>
          </p:cNvPr>
          <p:cNvSpPr txBox="1"/>
          <p:nvPr/>
        </p:nvSpPr>
        <p:spPr>
          <a:xfrm>
            <a:off x="469900" y="1022424"/>
            <a:ext cx="64958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25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년 </a:t>
            </a:r>
            <a:r>
              <a:rPr lang="en-US" altLang="ko-KR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분기 경영실적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id="{D2F0F00C-AFC1-6ADA-5098-306E311865A9}"/>
              </a:ext>
            </a:extLst>
          </p:cNvPr>
          <p:cNvSpPr txBox="1"/>
          <p:nvPr/>
        </p:nvSpPr>
        <p:spPr>
          <a:xfrm>
            <a:off x="5727700" y="4472263"/>
            <a:ext cx="1472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indent="0"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ko-KR" altLang="en-US" dirty="0"/>
              <a:t>재무분석</a:t>
            </a:r>
          </a:p>
        </p:txBody>
      </p:sp>
      <p:graphicFrame>
        <p:nvGraphicFramePr>
          <p:cNvPr id="14" name="표 27">
            <a:extLst>
              <a:ext uri="{FF2B5EF4-FFF2-40B4-BE49-F238E27FC236}">
                <a16:creationId xmlns:a16="http://schemas.microsoft.com/office/drawing/2014/main" id="{F6CBDB78-EA9C-B971-6066-84A7ED9BEE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434969"/>
              </p:ext>
            </p:extLst>
          </p:nvPr>
        </p:nvGraphicFramePr>
        <p:xfrm>
          <a:off x="593992" y="1985601"/>
          <a:ext cx="4587081" cy="4440168"/>
        </p:xfrm>
        <a:graphic>
          <a:graphicData uri="http://schemas.openxmlformats.org/drawingml/2006/table">
            <a:tbl>
              <a:tblPr firstRow="1" bandRow="1"/>
              <a:tblGrid>
                <a:gridCol w="1046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1854572583"/>
                    </a:ext>
                  </a:extLst>
                </a:gridCol>
                <a:gridCol w="708181">
                  <a:extLst>
                    <a:ext uri="{9D8B030D-6E8A-4147-A177-3AD203B41FA5}">
                      <a16:colId xmlns:a16="http://schemas.microsoft.com/office/drawing/2014/main" val="4053524565"/>
                    </a:ext>
                  </a:extLst>
                </a:gridCol>
              </a:tblGrid>
              <a:tr h="46455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ko-KR" altLang="en-US" sz="1200" b="1" i="0" u="none" strike="noStrike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구 분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</a:t>
                      </a:r>
                      <a:r>
                        <a:rPr lang="en-US" altLang="ko-K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</a:t>
                      </a:r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QoQ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YoY</a:t>
                      </a:r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5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rgbClr val="7F7F7F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산 총 계</a:t>
                      </a:r>
                      <a:endParaRPr lang="en-US" altLang="ko-KR" sz="1200" b="1" kern="1200" dirty="0">
                        <a:solidFill>
                          <a:srgbClr val="7F7F7F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75,363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88,509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87,827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-0.8%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17%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현금성자산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6,908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8,214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5,630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-31%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-18%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281893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재고자산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12,644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10,420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8,739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-16%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-31%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200043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부 채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42,905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47,855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45,680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-4.5%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6.5%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marL="0" indent="273050" algn="l" defTabSz="908104" rtl="0" eaLnBrk="1" fontAlgn="ctr" latinLnBrk="1" hangingPunct="1"/>
                      <a:r>
                        <a:rPr lang="ko-KR" altLang="en-US" sz="12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차입금</a:t>
                      </a:r>
                      <a:endParaRPr lang="en-US" altLang="ko-KR" sz="12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33,071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36,783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36,062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-2.0%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0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9.0%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836425"/>
                  </a:ext>
                </a:extLst>
              </a:tr>
              <a:tr h="6626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08104" rtl="0" eaLnBrk="1" fontAlgn="ctr" latinLnBrk="1" hangingPunct="1"/>
                      <a:r>
                        <a:rPr lang="ko-KR" altLang="en-US" sz="12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자 본 총 계</a:t>
                      </a:r>
                      <a:endParaRPr lang="en-US" altLang="ko-KR" sz="12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32,457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40,654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42,147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3.7%</a:t>
                      </a:r>
                    </a:p>
                  </a:txBody>
                  <a:tcPr marL="90000" marR="90000" marT="46800" marB="46800" anchor="ctr">
                    <a:lnL w="19050" cap="flat" cmpd="sng" algn="ctr">
                      <a:solidFill>
                        <a:srgbClr val="0070C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30%</a:t>
                      </a:r>
                    </a:p>
                  </a:txBody>
                  <a:tcPr marL="9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2CD40E1-E1F8-8B68-7415-40299E87F2AF}"/>
              </a:ext>
            </a:extLst>
          </p:cNvPr>
          <p:cNvSpPr txBox="1"/>
          <p:nvPr/>
        </p:nvSpPr>
        <p:spPr>
          <a:xfrm>
            <a:off x="5580490" y="4760790"/>
            <a:ext cx="4947810" cy="1950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연결현금성자산은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회사채 상환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지주사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1,100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BM 620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및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GEN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인수 대금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(521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등으로 전분기 대비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2,584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 감소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재고자산 합리화 노력 지속으로 전분기 대비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16%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감소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Clr>
                <a:srgbClr val="7F7F7F"/>
              </a:buClr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 부채비율은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117.7%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→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108.4%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로 개선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되었으며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그룹사 전반적으로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100% 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수준으로 부채비율 관리 중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360000" indent="-144000" latinLnBrk="0">
              <a:lnSpc>
                <a:spcPts val="21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지주사의 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8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천억원 규모의 </a:t>
            </a:r>
            <a:r>
              <a:rPr lang="en-US" altLang="ko-KR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PRS </a:t>
            </a:r>
            <a:r>
              <a:rPr lang="ko-KR" altLang="en-US" sz="1400" b="1" dirty="0">
                <a:solidFill>
                  <a:srgbClr val="008CD6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계약 체결 완료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(10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월</a:t>
            </a:r>
            <a: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 따라</a:t>
            </a:r>
            <a:br>
              <a:rPr lang="en-US" altLang="ko-KR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</a:br>
            <a:r>
              <a:rPr lang="ko-KR" altLang="en-US" sz="1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추가 재무구조 개선 및 유동성 확보 전망</a:t>
            </a:r>
            <a:endParaRPr lang="en-US" altLang="ko-KR" sz="1300" b="1" dirty="0">
              <a:solidFill>
                <a:schemeClr val="tx1">
                  <a:lumMod val="50000"/>
                  <a:lumOff val="50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691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A1648-1C80-FA6C-2081-3E0F2957D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슬라이드 번호 개체 틀 5">
            <a:extLst>
              <a:ext uri="{FF2B5EF4-FFF2-40B4-BE49-F238E27FC236}">
                <a16:creationId xmlns:a16="http://schemas.microsoft.com/office/drawing/2014/main" id="{B7C35C6A-2FC5-366A-2AAE-B5C3FCFBE79A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14</a:t>
            </a:fld>
            <a:endParaRPr lang="ko-KR" altLang="en-US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3" name="object 2">
            <a:extLst>
              <a:ext uri="{FF2B5EF4-FFF2-40B4-BE49-F238E27FC236}">
                <a16:creationId xmlns:a16="http://schemas.microsoft.com/office/drawing/2014/main" id="{C9DDE982-97DE-20A2-6AEA-FDFBC161D33C}"/>
              </a:ext>
            </a:extLst>
          </p:cNvPr>
          <p:cNvSpPr txBox="1"/>
          <p:nvPr/>
        </p:nvSpPr>
        <p:spPr>
          <a:xfrm>
            <a:off x="927100" y="4101202"/>
            <a:ext cx="378519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150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defRPr>
            </a:lvl1pPr>
          </a:lstStyle>
          <a:p>
            <a:r>
              <a:rPr lang="en-US" altLang="ko-KR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01  </a:t>
            </a:r>
            <a:r>
              <a:rPr lang="ko-KR" altLang="en-US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메탈 가격 동향</a:t>
            </a: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C154F18B-8FE2-2784-8500-68A0BE7DD3E9}"/>
              </a:ext>
            </a:extLst>
          </p:cNvPr>
          <p:cNvSpPr txBox="1"/>
          <p:nvPr/>
        </p:nvSpPr>
        <p:spPr>
          <a:xfrm>
            <a:off x="927100" y="4710802"/>
            <a:ext cx="378519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150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defRPr>
            </a:lvl1pPr>
          </a:lstStyle>
          <a:p>
            <a:r>
              <a:rPr lang="en-US" altLang="ko-KR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02  </a:t>
            </a:r>
            <a:r>
              <a:rPr lang="ko-KR" altLang="en-US" sz="1800" b="1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가족사 재무정보</a:t>
            </a:r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BFEF2AE0-AF6D-DF56-5EA4-E4ACDC768FC9}"/>
              </a:ext>
            </a:extLst>
          </p:cNvPr>
          <p:cNvSpPr txBox="1"/>
          <p:nvPr/>
        </p:nvSpPr>
        <p:spPr>
          <a:xfrm>
            <a:off x="698500" y="3019425"/>
            <a:ext cx="3785198" cy="566822"/>
          </a:xfrm>
          <a:prstGeom prst="rect">
            <a:avLst/>
          </a:prstGeom>
          <a:effectLst/>
        </p:spPr>
        <p:txBody>
          <a:bodyPr vert="horz" wrap="square" lIns="0" tIns="12700" rIns="0" bIns="0" rtlCol="0">
            <a:spAutoFit/>
          </a:bodyPr>
          <a:lstStyle>
            <a:defPPr>
              <a:defRPr lang="ko-KR"/>
            </a:defPPr>
            <a:lvl1pPr marL="12700">
              <a:lnSpc>
                <a:spcPct val="100000"/>
              </a:lnSpc>
              <a:spcBef>
                <a:spcPts val="100"/>
              </a:spcBef>
              <a:defRPr sz="1200" b="1" spc="-30">
                <a:ln>
                  <a:solidFill>
                    <a:schemeClr val="tx1">
                      <a:lumMod val="50000"/>
                      <a:lumOff val="50000"/>
                      <a:alpha val="59000"/>
                    </a:schemeClr>
                  </a:solidFill>
                </a:ln>
                <a:solidFill>
                  <a:srgbClr val="0070C0"/>
                </a:solidFill>
                <a:latin typeface="+mn-ea"/>
              </a:defRPr>
            </a:lvl1pPr>
          </a:lstStyle>
          <a:p>
            <a:r>
              <a:rPr lang="en-US" sz="3600" dirty="0">
                <a:ln>
                  <a:noFill/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Appendix</a:t>
            </a:r>
            <a:endParaRPr sz="3600" dirty="0">
              <a:ln>
                <a:noFill/>
              </a:ln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310E2F0-239E-F51C-5A2C-6A15C0F22254}"/>
              </a:ext>
            </a:extLst>
          </p:cNvPr>
          <p:cNvSpPr/>
          <p:nvPr/>
        </p:nvSpPr>
        <p:spPr>
          <a:xfrm>
            <a:off x="5803900" y="4558402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495D3B6-9527-E8A3-85C8-D821A93A2615}"/>
              </a:ext>
            </a:extLst>
          </p:cNvPr>
          <p:cNvSpPr/>
          <p:nvPr/>
        </p:nvSpPr>
        <p:spPr>
          <a:xfrm>
            <a:off x="8242300" y="2992077"/>
            <a:ext cx="289823" cy="289823"/>
          </a:xfrm>
          <a:prstGeom prst="rect">
            <a:avLst/>
          </a:prstGeom>
          <a:solidFill>
            <a:srgbClr val="0073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881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>
            <a:extLst>
              <a:ext uri="{FF2B5EF4-FFF2-40B4-BE49-F238E27FC236}">
                <a16:creationId xmlns:a16="http://schemas.microsoft.com/office/drawing/2014/main" id="{40C6AFD7-9D18-F460-2E94-939C072A35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2812228"/>
              </p:ext>
            </p:extLst>
          </p:nvPr>
        </p:nvGraphicFramePr>
        <p:xfrm>
          <a:off x="317497" y="2027274"/>
          <a:ext cx="10058403" cy="4802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9394FB28-79B2-3624-16CA-02A843D3D8F8}"/>
              </a:ext>
            </a:extLst>
          </p:cNvPr>
          <p:cNvSpPr/>
          <p:nvPr/>
        </p:nvSpPr>
        <p:spPr>
          <a:xfrm>
            <a:off x="774700" y="6524409"/>
            <a:ext cx="3956180" cy="2434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※ LME, </a:t>
            </a:r>
            <a:r>
              <a:rPr lang="en-US" altLang="ko-KR" sz="1100" spc="-8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Fastmarkets</a:t>
            </a:r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(</a:t>
            </a:r>
            <a:r>
              <a:rPr lang="ko-KR" altLang="en-US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한</a:t>
            </a:r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중</a:t>
            </a:r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</a:t>
            </a:r>
            <a:r>
              <a:rPr lang="ko-KR" altLang="en-US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일</a:t>
            </a:r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r>
              <a:rPr lang="ko-KR" altLang="en-US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기준</a:t>
            </a:r>
            <a:r>
              <a:rPr lang="en-US" altLang="ko-KR" sz="110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endParaRPr lang="ko-KR" altLang="en-US" sz="1100" spc="-80" dirty="0">
              <a:solidFill>
                <a:schemeClr val="tx1">
                  <a:lumMod val="65000"/>
                  <a:lumOff val="35000"/>
                </a:schemeClr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6DADB50-68D0-B023-1F3F-5A26D11427A1}"/>
              </a:ext>
            </a:extLst>
          </p:cNvPr>
          <p:cNvGrpSpPr/>
          <p:nvPr/>
        </p:nvGrpSpPr>
        <p:grpSpPr>
          <a:xfrm>
            <a:off x="401613" y="1767661"/>
            <a:ext cx="3961400" cy="261280"/>
            <a:chOff x="794578" y="2300945"/>
            <a:chExt cx="3961400" cy="261280"/>
          </a:xfrm>
        </p:grpSpPr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96F60429-E78F-8AE0-3EBB-4CF765F7B6AB}"/>
                </a:ext>
              </a:extLst>
            </p:cNvPr>
            <p:cNvSpPr/>
            <p:nvPr/>
          </p:nvSpPr>
          <p:spPr>
            <a:xfrm>
              <a:off x="794578" y="2316663"/>
              <a:ext cx="3961400" cy="24556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t" anchorCtr="0"/>
            <a:lstStyle/>
            <a:p>
              <a:pPr defTabSz="997802" latinLnBrk="0">
                <a:defRPr/>
              </a:pPr>
              <a:r>
                <a:rPr lang="en-US" altLang="ko-KR" sz="1300" b="1" kern="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Metal </a:t>
              </a:r>
              <a:r>
                <a:rPr lang="ko-KR" altLang="en-US" sz="1300" b="1" kern="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가격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0CAB3B3-6EA2-9BA4-65B3-FC0C1785F669}"/>
                </a:ext>
              </a:extLst>
            </p:cNvPr>
            <p:cNvSpPr txBox="1"/>
            <p:nvPr/>
          </p:nvSpPr>
          <p:spPr>
            <a:xfrm>
              <a:off x="1536700" y="2300945"/>
              <a:ext cx="1172042" cy="25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단위 </a:t>
              </a:r>
              <a:r>
                <a:rPr lang="en-US" altLang="ko-KR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: USD / kg)</a:t>
              </a:r>
              <a:endPara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D9628D79-9474-E112-9677-C623BD889C8D}"/>
              </a:ext>
            </a:extLst>
          </p:cNvPr>
          <p:cNvGrpSpPr/>
          <p:nvPr/>
        </p:nvGrpSpPr>
        <p:grpSpPr>
          <a:xfrm>
            <a:off x="8618781" y="1777863"/>
            <a:ext cx="1780154" cy="256594"/>
            <a:chOff x="8843480" y="2382992"/>
            <a:chExt cx="1780154" cy="25659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73EF7B7-27B7-11A3-8BE3-DBEC09F25EF0}"/>
                </a:ext>
              </a:extLst>
            </p:cNvPr>
            <p:cNvSpPr txBox="1"/>
            <p:nvPr/>
          </p:nvSpPr>
          <p:spPr>
            <a:xfrm>
              <a:off x="9898822" y="2382992"/>
              <a:ext cx="724812" cy="25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단위 </a:t>
              </a:r>
              <a:r>
                <a:rPr lang="en-US" altLang="ko-KR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: %)</a:t>
              </a:r>
              <a:endPara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1F3715EE-3B38-74E7-2A68-B0BACA56DAD0}"/>
                </a:ext>
              </a:extLst>
            </p:cNvPr>
            <p:cNvSpPr/>
            <p:nvPr/>
          </p:nvSpPr>
          <p:spPr>
            <a:xfrm>
              <a:off x="8843480" y="2394024"/>
              <a:ext cx="1065800" cy="24556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t" anchorCtr="0"/>
            <a:lstStyle/>
            <a:p>
              <a:pPr algn="r" defTabSz="997802" latinLnBrk="0">
                <a:defRPr/>
              </a:pPr>
              <a:r>
                <a:rPr lang="en-US" altLang="ko-KR" sz="1300" b="1" kern="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MHP Payable </a:t>
              </a:r>
              <a:endParaRPr lang="ko-KR" altLang="en-US" sz="1300" b="1" kern="0" spc="-80" dirty="0">
                <a:solidFill>
                  <a:schemeClr val="tx1">
                    <a:lumMod val="65000"/>
                    <a:lumOff val="35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5715410A-1E12-E407-93A6-8E8A943B7AD7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15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7BD00CB3-4D89-0CE0-FA3D-8EA7EB3C1ED2}"/>
              </a:ext>
            </a:extLst>
          </p:cNvPr>
          <p:cNvSpPr txBox="1"/>
          <p:nvPr/>
        </p:nvSpPr>
        <p:spPr>
          <a:xfrm>
            <a:off x="469900" y="1022424"/>
            <a:ext cx="66294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메탈 가격 동향</a:t>
            </a:r>
          </a:p>
        </p:txBody>
      </p:sp>
    </p:spTree>
    <p:extLst>
      <p:ext uri="{BB962C8B-B14F-4D97-AF65-F5344CB8AC3E}">
        <p14:creationId xmlns:p14="http://schemas.microsoft.com/office/powerpoint/2010/main" val="8690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ED851-9A92-7550-6470-5403BA3A1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640E7846-59F8-070D-F3D9-7A2208F231AD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16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F29491E-8B68-B4C3-9AB5-472CCE7DD8D8}"/>
              </a:ext>
            </a:extLst>
          </p:cNvPr>
          <p:cNvSpPr/>
          <p:nvPr/>
        </p:nvSpPr>
        <p:spPr>
          <a:xfrm>
            <a:off x="393700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재무상태표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E28DED1-C622-C501-547E-6B10AC5B4106}"/>
              </a:ext>
            </a:extLst>
          </p:cNvPr>
          <p:cNvSpPr/>
          <p:nvPr/>
        </p:nvSpPr>
        <p:spPr>
          <a:xfrm>
            <a:off x="393700" y="6623578"/>
            <a:ext cx="3956180" cy="234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※ </a:t>
            </a:r>
            <a:r>
              <a:rPr lang="ko-KR" altLang="en-US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자료는 외부감사인의 최종 검토 과정에서 일부 내용이 달라질 수 있습니다</a:t>
            </a:r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75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ED58B0-CE05-F56B-E402-0FF54DCA2035}"/>
              </a:ext>
            </a:extLst>
          </p:cNvPr>
          <p:cNvSpPr/>
          <p:nvPr/>
        </p:nvSpPr>
        <p:spPr>
          <a:xfrm>
            <a:off x="5280228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포괄손익계산서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0742E0D-BDA0-DC7D-9E04-A395C5FE9283}"/>
              </a:ext>
            </a:extLst>
          </p:cNvPr>
          <p:cNvSpPr/>
          <p:nvPr/>
        </p:nvSpPr>
        <p:spPr>
          <a:xfrm>
            <a:off x="4470403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F022D2CD-40E0-6E6E-C169-C0BFEA60B0F8}"/>
              </a:ext>
            </a:extLst>
          </p:cNvPr>
          <p:cNvSpPr txBox="1"/>
          <p:nvPr/>
        </p:nvSpPr>
        <p:spPr>
          <a:xfrm>
            <a:off x="469900" y="1022424"/>
            <a:ext cx="66294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가족사 재무정보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1D132B0-5DD3-9451-6B45-92CEFCC1BA66}"/>
              </a:ext>
            </a:extLst>
          </p:cNvPr>
          <p:cNvGraphicFramePr>
            <a:graphicFrameLocks noGrp="1"/>
          </p:cNvGraphicFramePr>
          <p:nvPr/>
        </p:nvGraphicFramePr>
        <p:xfrm>
          <a:off x="5276606" y="2028825"/>
          <a:ext cx="5099294" cy="4592133"/>
        </p:xfrm>
        <a:graphic>
          <a:graphicData uri="http://schemas.openxmlformats.org/drawingml/2006/table">
            <a:tbl>
              <a:tblPr/>
              <a:tblGrid>
                <a:gridCol w="671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543984894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987259437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846677541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675647839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460610175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4119950391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3189389285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326800937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76319323"/>
                    </a:ext>
                  </a:extLst>
                </a:gridCol>
              </a:tblGrid>
              <a:tr h="20251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2024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2025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5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매출액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515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468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561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800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2,345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344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390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284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1,018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매출총이익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140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551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112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324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판관비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66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308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229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영업이익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73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242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14%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7.7%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9.5%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9.9%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9.4%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8.2%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9.2%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EBITDA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89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305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190998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17%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14%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91976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 err="1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세전이익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72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252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119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당기순이익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66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32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215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E4DBBEFD-F310-243E-2C5C-E7ADD72AA0E6}"/>
              </a:ext>
            </a:extLst>
          </p:cNvPr>
          <p:cNvSpPr/>
          <p:nvPr/>
        </p:nvSpPr>
        <p:spPr>
          <a:xfrm>
            <a:off x="9800947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12" name="그림 11" descr="폰트, 그래픽, 로고, 그래픽 디자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81974B89-2BA9-F89F-3ED7-88C67F84FB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859" y="895553"/>
            <a:ext cx="1851841" cy="485327"/>
          </a:xfrm>
          <a:prstGeom prst="rect">
            <a:avLst/>
          </a:prstGeom>
        </p:spPr>
      </p:pic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360E756-4559-B0A8-D483-EC1BA0D41D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748883"/>
              </p:ext>
            </p:extLst>
          </p:nvPr>
        </p:nvGraphicFramePr>
        <p:xfrm>
          <a:off x="393700" y="2031440"/>
          <a:ext cx="4648199" cy="4591815"/>
        </p:xfrm>
        <a:graphic>
          <a:graphicData uri="http://schemas.openxmlformats.org/drawingml/2006/table">
            <a:tbl>
              <a:tblPr/>
              <a:tblGrid>
                <a:gridCol w="914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603141395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1385362599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023978376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4201714234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18747232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2476090487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080398901"/>
                    </a:ext>
                  </a:extLst>
                </a:gridCol>
              </a:tblGrid>
              <a:tr h="302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24.4Q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784122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산 총 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2,301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2,280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2,671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4,667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4,388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4,379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4,320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유동자산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1,351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1,089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1,281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3,211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2,815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2,763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2,669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24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현금 및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  <a:p>
                      <a:pPr lvl="0" algn="l" fontAlgn="ctr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 err="1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현금성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308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1,056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737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756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578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매출채권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913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1,019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365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228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236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재고자산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비유동자산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950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1,191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1,390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1,456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1,573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1,616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1,651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유형자산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818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1,061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1,263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1,331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1,448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1,482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1,515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부 채 총 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1,216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1,161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1,501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1,704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1,449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1,405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1,320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유동부채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842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787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968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1,038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774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746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637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매입채무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371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319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308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차입금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340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440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580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580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490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490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490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비유동부채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375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374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533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665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675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659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682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차입금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250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250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400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540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540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540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550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본 총 계 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1,085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1,119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1,171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2,963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2,939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2,974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3,001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6658">
                <a:tc>
                  <a:txBody>
                    <a:bodyPr/>
                    <a:lstStyle/>
                    <a:p>
                      <a:pPr marL="0" lvl="0" algn="l" defTabSz="914400" rtl="0" eaLnBrk="1" fontAlgn="ctr" latinLnBrk="1" hangingPunct="1"/>
                      <a:r>
                        <a:rPr lang="ko-KR" altLang="en-US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지배기업의</a:t>
                      </a:r>
                      <a:endParaRPr kumimoji="0" lang="en-US" altLang="ko-KR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  <a:p>
                      <a:pPr marL="0" lvl="0" algn="l" defTabSz="914400" rtl="0" eaLnBrk="1" fontAlgn="ctr" latinLnBrk="1" hangingPunct="1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소유지분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1,085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1,119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1,171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2,963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2,939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2,974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3,001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rtl="0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자본금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364479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rtl="0" fontAlgn="ctr"/>
                      <a:r>
                        <a:rPr lang="ko-KR" alt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　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비지배지분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FF0000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53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2523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8F26E-021C-C608-8349-6A973E114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082BAD5B-BB83-C4F7-821D-2CFEE8FB2782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17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98749DD-EF6B-22CE-55CB-0FB12B1FB319}"/>
              </a:ext>
            </a:extLst>
          </p:cNvPr>
          <p:cNvSpPr/>
          <p:nvPr/>
        </p:nvSpPr>
        <p:spPr>
          <a:xfrm>
            <a:off x="393700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재무상태표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개별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9F3BFFD-3F37-CE89-2302-20D6F6EBFBCC}"/>
              </a:ext>
            </a:extLst>
          </p:cNvPr>
          <p:cNvSpPr/>
          <p:nvPr/>
        </p:nvSpPr>
        <p:spPr>
          <a:xfrm>
            <a:off x="5280228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 err="1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포괄손익계산서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개별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423BCCD-EFFF-0C42-472B-CFAB53131F5E}"/>
              </a:ext>
            </a:extLst>
          </p:cNvPr>
          <p:cNvSpPr/>
          <p:nvPr/>
        </p:nvSpPr>
        <p:spPr>
          <a:xfrm>
            <a:off x="4470403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solidFill>
                <a:schemeClr val="tx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5B4A697E-0C87-4942-C296-CE853A317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06720"/>
              </p:ext>
            </p:extLst>
          </p:nvPr>
        </p:nvGraphicFramePr>
        <p:xfrm>
          <a:off x="393699" y="2031440"/>
          <a:ext cx="4648199" cy="4589515"/>
        </p:xfrm>
        <a:graphic>
          <a:graphicData uri="http://schemas.openxmlformats.org/drawingml/2006/table">
            <a:tbl>
              <a:tblPr/>
              <a:tblGrid>
                <a:gridCol w="914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603141395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1385362599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023978376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1909429421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74523127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2588998626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1332289022"/>
                    </a:ext>
                  </a:extLst>
                </a:gridCol>
              </a:tblGrid>
              <a:tr h="30542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24.4Q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784122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산 총 계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10,739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11,140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11,199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12,902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13,895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16,784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18,092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유동자산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5,178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4,572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3,798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4,269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3,470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4,393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2,857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현금</a:t>
                      </a:r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및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  <a:p>
                      <a:pPr lvl="0" algn="l" fontAlgn="ctr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현금성자산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1,588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1,269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507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37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1,335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273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매출채권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1,543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750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796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761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936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248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454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재고자산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1,831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2,401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2,351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2,444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1,793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1,906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1,902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비유동자산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5,562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6,568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7,401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8,633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10,424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12,390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15,234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유형자산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4,653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5,714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6,574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7,679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8,324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8,974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9,485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부 채 총 계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2,945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3,465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3,908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5,526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6,594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5,884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5,563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유동부채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2,598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3,157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3,621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4,290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4,247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3,582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3,259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매입채무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121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134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211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차입금</a:t>
                      </a:r>
                    </a:p>
                  </a:txBody>
                  <a:tcPr marL="72808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2,217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2,717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3,004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3,242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3,789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2,977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2,977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비유동부채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347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308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287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1,236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2,347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2,302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2,304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  차입금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257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210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176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1,142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2,237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2,223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2,209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본 총 계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7,794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7,676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7,291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7,376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7,300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10,900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12,529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5606">
                <a:tc>
                  <a:txBody>
                    <a:bodyPr/>
                    <a:lstStyle/>
                    <a:p>
                      <a:pPr lvl="0" algn="l" rtl="0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자본금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355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382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382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364479"/>
                  </a:ext>
                </a:extLst>
              </a:tr>
            </a:tbl>
          </a:graphicData>
        </a:graphic>
      </p:graphicFrame>
      <p:pic>
        <p:nvPicPr>
          <p:cNvPr id="21" name="그림 20">
            <a:extLst>
              <a:ext uri="{FF2B5EF4-FFF2-40B4-BE49-F238E27FC236}">
                <a16:creationId xmlns:a16="http://schemas.microsoft.com/office/drawing/2014/main" id="{C747016B-72EA-9DBD-C6FA-679265DEAD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900" y="1016215"/>
            <a:ext cx="2049596" cy="247002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E72AD977-CE36-31B5-2634-9E5615FFFE43}"/>
              </a:ext>
            </a:extLst>
          </p:cNvPr>
          <p:cNvSpPr/>
          <p:nvPr/>
        </p:nvSpPr>
        <p:spPr>
          <a:xfrm>
            <a:off x="393700" y="6623578"/>
            <a:ext cx="3956180" cy="234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※ </a:t>
            </a:r>
            <a:r>
              <a:rPr lang="ko-KR" altLang="en-US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자료는 외부감사인의 최종 검토 과정에서 일부 내용이 달라질 수 있습니다</a:t>
            </a:r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75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40971D5F-34FF-C114-D1E3-1F9BDD4126D6}"/>
              </a:ext>
            </a:extLst>
          </p:cNvPr>
          <p:cNvSpPr txBox="1"/>
          <p:nvPr/>
        </p:nvSpPr>
        <p:spPr>
          <a:xfrm>
            <a:off x="469900" y="1022424"/>
            <a:ext cx="66294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가족사 재무정보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EEE7B4F-FDA7-0456-BC29-EC1013BFC5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951687"/>
              </p:ext>
            </p:extLst>
          </p:nvPr>
        </p:nvGraphicFramePr>
        <p:xfrm>
          <a:off x="5276606" y="2028825"/>
          <a:ext cx="5099297" cy="4592133"/>
        </p:xfrm>
        <a:graphic>
          <a:graphicData uri="http://schemas.openxmlformats.org/drawingml/2006/table">
            <a:tbl>
              <a:tblPr/>
              <a:tblGrid>
                <a:gridCol w="671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955">
                  <a:extLst>
                    <a:ext uri="{9D8B030D-6E8A-4147-A177-3AD203B41FA5}">
                      <a16:colId xmlns:a16="http://schemas.microsoft.com/office/drawing/2014/main" val="543984894"/>
                    </a:ext>
                  </a:extLst>
                </a:gridCol>
                <a:gridCol w="491955">
                  <a:extLst>
                    <a:ext uri="{9D8B030D-6E8A-4147-A177-3AD203B41FA5}">
                      <a16:colId xmlns:a16="http://schemas.microsoft.com/office/drawing/2014/main" val="987259437"/>
                    </a:ext>
                  </a:extLst>
                </a:gridCol>
                <a:gridCol w="491955">
                  <a:extLst>
                    <a:ext uri="{9D8B030D-6E8A-4147-A177-3AD203B41FA5}">
                      <a16:colId xmlns:a16="http://schemas.microsoft.com/office/drawing/2014/main" val="2846677541"/>
                    </a:ext>
                  </a:extLst>
                </a:gridCol>
                <a:gridCol w="491955">
                  <a:extLst>
                    <a:ext uri="{9D8B030D-6E8A-4147-A177-3AD203B41FA5}">
                      <a16:colId xmlns:a16="http://schemas.microsoft.com/office/drawing/2014/main" val="675647839"/>
                    </a:ext>
                  </a:extLst>
                </a:gridCol>
                <a:gridCol w="491955">
                  <a:extLst>
                    <a:ext uri="{9D8B030D-6E8A-4147-A177-3AD203B41FA5}">
                      <a16:colId xmlns:a16="http://schemas.microsoft.com/office/drawing/2014/main" val="2460610175"/>
                    </a:ext>
                  </a:extLst>
                </a:gridCol>
                <a:gridCol w="491925">
                  <a:extLst>
                    <a:ext uri="{9D8B030D-6E8A-4147-A177-3AD203B41FA5}">
                      <a16:colId xmlns:a16="http://schemas.microsoft.com/office/drawing/2014/main" val="4119950391"/>
                    </a:ext>
                  </a:extLst>
                </a:gridCol>
                <a:gridCol w="491925">
                  <a:extLst>
                    <a:ext uri="{9D8B030D-6E8A-4147-A177-3AD203B41FA5}">
                      <a16:colId xmlns:a16="http://schemas.microsoft.com/office/drawing/2014/main" val="346548244"/>
                    </a:ext>
                  </a:extLst>
                </a:gridCol>
                <a:gridCol w="491925">
                  <a:extLst>
                    <a:ext uri="{9D8B030D-6E8A-4147-A177-3AD203B41FA5}">
                      <a16:colId xmlns:a16="http://schemas.microsoft.com/office/drawing/2014/main" val="384024908"/>
                    </a:ext>
                  </a:extLst>
                </a:gridCol>
                <a:gridCol w="491986">
                  <a:extLst>
                    <a:ext uri="{9D8B030D-6E8A-4147-A177-3AD203B41FA5}">
                      <a16:colId xmlns:a16="http://schemas.microsoft.com/office/drawing/2014/main" val="276319323"/>
                    </a:ext>
                  </a:extLst>
                </a:gridCol>
              </a:tblGrid>
              <a:tr h="20251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2024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2025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5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매출액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792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667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659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881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2,998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1,361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781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632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2,773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매출총이익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-48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-303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-311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-62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-205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-158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-425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판관비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82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82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336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83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93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262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영업이익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-130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-385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-95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-647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-148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-288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-251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-687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-16%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-5.5%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-58%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-11%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-22%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-11%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-37%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-40%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-25%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EBITDA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-23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74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-276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-208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-35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-174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-138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-347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190998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-2.9%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-42%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1.8%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-6.9%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-2.6%</a:t>
                      </a:r>
                      <a:endParaRPr lang="en-US" altLang="ko-KR" sz="800" b="0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-22%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-22%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-13%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91976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 err="1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세전이익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-123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-387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-89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-633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-127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-446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1,549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976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당기순이익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-85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-277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-57</a:t>
                      </a:r>
                      <a:endParaRPr lang="en-US" altLang="ko-KR" sz="800" b="1" i="0" u="none" strike="noStrike" dirty="0">
                        <a:solidFill>
                          <a:schemeClr val="tx1"/>
                        </a:solidFill>
                        <a:effectLst/>
                        <a:latin typeface="Pretendard" panose="020B0600000101010101" charset="-127"/>
                        <a:ea typeface="Pretendard" panose="020B0600000101010101" charset="-127"/>
                        <a:cs typeface="Pretendard" panose="020B0600000101010101" charset="-127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-427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-73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-335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1,619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1,211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311A2985-A9CC-82F9-9A03-30A3E0FA16CF}"/>
              </a:ext>
            </a:extLst>
          </p:cNvPr>
          <p:cNvSpPr/>
          <p:nvPr/>
        </p:nvSpPr>
        <p:spPr>
          <a:xfrm>
            <a:off x="9800947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solidFill>
                <a:schemeClr val="tx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418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012FA-BEEB-5FFE-CD52-FDDBF994D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AFC4327-8366-FBDD-DB49-56B6682B94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2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39" y="892575"/>
            <a:ext cx="1519561" cy="493828"/>
          </a:xfrm>
          <a:prstGeom prst="rect">
            <a:avLst/>
          </a:prstGeom>
        </p:spPr>
      </p:pic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E414D6B6-7DDE-87E1-AFD1-86192CB60B7F}"/>
              </a:ext>
            </a:extLst>
          </p:cNvPr>
          <p:cNvSpPr txBox="1">
            <a:spLocks/>
          </p:cNvSpPr>
          <p:nvPr/>
        </p:nvSpPr>
        <p:spPr>
          <a:xfrm>
            <a:off x="12700" y="7259422"/>
            <a:ext cx="448771" cy="2363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93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2B2CB9-7EB3-4548-AE41-178C82B88D81}" type="slidenum">
              <a:rPr lang="ko-KR" altLang="en-US" smtClean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pPr/>
              <a:t>18</a:t>
            </a:fld>
            <a:endParaRPr lang="ko-KR" altLang="en-US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0D2AC8F-9778-EC3A-BB39-0D67249DBD01}"/>
              </a:ext>
            </a:extLst>
          </p:cNvPr>
          <p:cNvSpPr/>
          <p:nvPr/>
        </p:nvSpPr>
        <p:spPr>
          <a:xfrm>
            <a:off x="393700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재무상태표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044028-E2E1-3F45-A752-3E469FFBE3D1}"/>
              </a:ext>
            </a:extLst>
          </p:cNvPr>
          <p:cNvSpPr/>
          <p:nvPr/>
        </p:nvSpPr>
        <p:spPr>
          <a:xfrm>
            <a:off x="393700" y="6623578"/>
            <a:ext cx="3956180" cy="234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※ </a:t>
            </a:r>
            <a:r>
              <a:rPr lang="ko-KR" altLang="en-US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본 자료는 외부감사인의 최종 검토 과정에서 일부 내용이 달라질 수 있습니다</a:t>
            </a:r>
            <a:r>
              <a:rPr lang="en-US" altLang="ko-KR" sz="75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75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77549B3-DEDA-5018-0B82-2DB83C2D000B}"/>
              </a:ext>
            </a:extLst>
          </p:cNvPr>
          <p:cNvSpPr/>
          <p:nvPr/>
        </p:nvSpPr>
        <p:spPr>
          <a:xfrm>
            <a:off x="5280228" y="1781804"/>
            <a:ext cx="3961400" cy="24702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defTabSz="997802" latinLnBrk="0">
              <a:defRPr/>
            </a:pP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포괄손익계산서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연결</a:t>
            </a:r>
            <a:r>
              <a:rPr lang="en-US" altLang="ko-KR" sz="1200" b="1" kern="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endParaRPr lang="ko-KR" altLang="en-US" sz="1200" b="1" kern="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46ADE5C-C3A0-DDCA-41D5-B6E1EB4E1DCC}"/>
              </a:ext>
            </a:extLst>
          </p:cNvPr>
          <p:cNvSpPr/>
          <p:nvPr/>
        </p:nvSpPr>
        <p:spPr>
          <a:xfrm>
            <a:off x="4470403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24DE7CD-BAD3-A97A-7161-6239CA8CB273}"/>
              </a:ext>
            </a:extLst>
          </p:cNvPr>
          <p:cNvSpPr/>
          <p:nvPr/>
        </p:nvSpPr>
        <p:spPr>
          <a:xfrm>
            <a:off x="9800947" y="1835774"/>
            <a:ext cx="679558" cy="193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단위 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억원</a:t>
            </a:r>
            <a:r>
              <a:rPr lang="en-US" altLang="ko-KR" sz="900" spc="-80" dirty="0">
                <a:gradFill>
                  <a:gsLst>
                    <a:gs pos="0">
                      <a:srgbClr val="514F4E"/>
                    </a:gs>
                    <a:gs pos="100000">
                      <a:srgbClr val="514F4E"/>
                    </a:gs>
                  </a:gsLst>
                  <a:lin ang="2700000" scaled="0"/>
                </a:gra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900" spc="-80" dirty="0">
              <a:gradFill>
                <a:gsLst>
                  <a:gs pos="0">
                    <a:srgbClr val="514F4E"/>
                  </a:gs>
                  <a:gs pos="100000">
                    <a:srgbClr val="514F4E"/>
                  </a:gs>
                </a:gsLst>
                <a:lin ang="2700000" scaled="0"/>
              </a:gra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450BD66D-E935-E0D5-235F-5C67446F4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820454"/>
              </p:ext>
            </p:extLst>
          </p:nvPr>
        </p:nvGraphicFramePr>
        <p:xfrm>
          <a:off x="393700" y="2031440"/>
          <a:ext cx="4648199" cy="4591815"/>
        </p:xfrm>
        <a:graphic>
          <a:graphicData uri="http://schemas.openxmlformats.org/drawingml/2006/table">
            <a:tbl>
              <a:tblPr/>
              <a:tblGrid>
                <a:gridCol w="914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603141395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1385362599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023978376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4201714234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3187472320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2476090487"/>
                    </a:ext>
                  </a:extLst>
                </a:gridCol>
                <a:gridCol w="533356">
                  <a:extLst>
                    <a:ext uri="{9D8B030D-6E8A-4147-A177-3AD203B41FA5}">
                      <a16:colId xmlns:a16="http://schemas.microsoft.com/office/drawing/2014/main" val="4086391081"/>
                    </a:ext>
                  </a:extLst>
                </a:gridCol>
              </a:tblGrid>
              <a:tr h="302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24.4Q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25.1Q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25.2Q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25.3Q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784122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산 총 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74,381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76,932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75,363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81,383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84,719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88,509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87,827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유동자산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34,029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29,964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25,969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26,543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27,652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29,354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23,569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24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현금 및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  <a:p>
                      <a:pPr lvl="0" algn="l" fontAlgn="ctr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</a:t>
                      </a:r>
                      <a:r>
                        <a:rPr kumimoji="0" lang="ko-KR" altLang="en-US" sz="900" b="0" kern="1200" dirty="0" err="1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현금성</a:t>
                      </a:r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7,610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7,856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6,908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9,543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8,577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8,214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5,630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매출채권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6,473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5,323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3,068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2,482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4,668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6,000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5,306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재고자산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14,997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13,581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12,644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11,309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10,037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10,420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8,739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비유동자산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40,352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46,967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49,394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54,839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57,068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59,154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64,258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유형자산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30,800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35,912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37,815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41,862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43,491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43,602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45,166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부 채 총 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39,820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42,678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42,905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42,998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46,657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47,855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45,680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유동부채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24,092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24,723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23,106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21,845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22,342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24,374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27,018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매입채무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3,461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3,174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1,780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2,565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2,281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3,767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1,846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차입금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17,756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18,541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18,680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16,204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17,981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18,807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23,085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비유동부채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15,728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17,955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19,799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21,153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24,315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23,481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18,662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  차입금</a:t>
                      </a:r>
                    </a:p>
                  </a:txBody>
                  <a:tcPr marL="72808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10,475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12,741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14,391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15,828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18,811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17,977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12,977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fontAlgn="ctr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자 본 총 계 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34,560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34,254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32,457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38,385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38,063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40,654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42,147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6658">
                <a:tc>
                  <a:txBody>
                    <a:bodyPr/>
                    <a:lstStyle/>
                    <a:p>
                      <a:pPr marL="0" lvl="0" algn="l" defTabSz="914400" rtl="0" eaLnBrk="1" fontAlgn="ctr" latinLnBrk="1" hangingPunct="1"/>
                      <a:r>
                        <a:rPr lang="ko-KR" altLang="en-US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지배기업의</a:t>
                      </a:r>
                      <a:endParaRPr kumimoji="0" lang="en-US" altLang="ko-KR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  <a:p>
                      <a:pPr marL="0" lvl="0" algn="l" defTabSz="914400" rtl="0" eaLnBrk="1" fontAlgn="ctr" latinLnBrk="1" hangingPunct="1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 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소유지분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16,481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16,118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15,115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16,054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15,758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15,136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16,011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rtl="0" fontAlgn="ctr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  자본금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133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133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133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133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133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136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136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364479"/>
                  </a:ext>
                </a:extLst>
              </a:tr>
              <a:tr h="245199">
                <a:tc>
                  <a:txBody>
                    <a:bodyPr/>
                    <a:lstStyle/>
                    <a:p>
                      <a:pPr lvl="0" algn="l" rtl="0" fontAlgn="ctr"/>
                      <a:r>
                        <a:rPr lang="ko-KR" alt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　</a:t>
                      </a:r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비지배지분</a:t>
                      </a:r>
                    </a:p>
                  </a:txBody>
                  <a:tcPr marL="0" marR="36000" marT="0" marB="0" anchor="ctr"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18,079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18,136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17,343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22,330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22,305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25,518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26,136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53685"/>
                  </a:ext>
                </a:extLst>
              </a:tr>
            </a:tbl>
          </a:graphicData>
        </a:graphic>
      </p:graphicFrame>
      <p:sp>
        <p:nvSpPr>
          <p:cNvPr id="2" name="object 2">
            <a:extLst>
              <a:ext uri="{FF2B5EF4-FFF2-40B4-BE49-F238E27FC236}">
                <a16:creationId xmlns:a16="http://schemas.microsoft.com/office/drawing/2014/main" id="{D62CC7AD-3B08-24CC-FBF6-3ECB13784F37}"/>
              </a:ext>
            </a:extLst>
          </p:cNvPr>
          <p:cNvSpPr txBox="1"/>
          <p:nvPr/>
        </p:nvSpPr>
        <p:spPr>
          <a:xfrm>
            <a:off x="469900" y="1022424"/>
            <a:ext cx="66294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dirty="0">
                <a:solidFill>
                  <a:srgbClr val="0094DA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주요 가족사 재무정보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F96980A-21EF-BA79-1423-9CC66E73BB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58105"/>
              </p:ext>
            </p:extLst>
          </p:nvPr>
        </p:nvGraphicFramePr>
        <p:xfrm>
          <a:off x="5276606" y="2028825"/>
          <a:ext cx="5099294" cy="4592133"/>
        </p:xfrm>
        <a:graphic>
          <a:graphicData uri="http://schemas.openxmlformats.org/drawingml/2006/table">
            <a:tbl>
              <a:tblPr/>
              <a:tblGrid>
                <a:gridCol w="671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543984894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987259437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846677541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675647839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460610175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4119950391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3976502701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1331977878"/>
                    </a:ext>
                  </a:extLst>
                </a:gridCol>
                <a:gridCol w="491949">
                  <a:extLst>
                    <a:ext uri="{9D8B030D-6E8A-4147-A177-3AD203B41FA5}">
                      <a16:colId xmlns:a16="http://schemas.microsoft.com/office/drawing/2014/main" val="276319323"/>
                    </a:ext>
                  </a:extLst>
                </a:gridCol>
              </a:tblGrid>
              <a:tr h="20251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과 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2024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2025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5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4Q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kern="1200" dirty="0">
                          <a:gradFill>
                            <a:gsLst>
                              <a:gs pos="0">
                                <a:schemeClr val="bg1"/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3Q</a:t>
                      </a:r>
                      <a:endParaRPr lang="ko-KR" altLang="en-US" sz="9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93D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i="0" u="none" strike="noStrike" kern="1200" dirty="0">
                        <a:gradFill>
                          <a:gsLst>
                            <a:gs pos="0">
                              <a:schemeClr val="bg1"/>
                            </a:gs>
                            <a:gs pos="100000">
                              <a:schemeClr val="bg1"/>
                            </a:gs>
                          </a:gsLst>
                          <a:lin ang="54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매출액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10,206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8,641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5,943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6,489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31,279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8,068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9,317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9,597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26,982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매출총이익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283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24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-510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-571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-774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564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730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2,131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3,425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판관비</a:t>
                      </a:r>
                      <a:endParaRPr kumimoji="0" lang="en-US" altLang="ko-KR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581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571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577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428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2,157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550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568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632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1,750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영업이익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-298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-546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-1,088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-998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-2,930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162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1,499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1,675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-2.9%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-6.3%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-18%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-15%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-9.4%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0.2%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1.7%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16%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6.2%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EBITDA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147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-92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-627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-526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-1,097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517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680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2,020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3,217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190998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en-US" altLang="ko-KR" sz="900" b="0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(%)</a:t>
                      </a:r>
                      <a:endParaRPr kumimoji="0" lang="ko-KR" altLang="en-US" sz="900" b="0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180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1.4%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-1.1%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-11%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-8.1%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-3.5%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6.4%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7.3%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21%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12%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919769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</a:t>
                      </a:r>
                      <a:r>
                        <a:rPr kumimoji="0" lang="ko-KR" altLang="en-US" sz="900" b="1" kern="1200" dirty="0" err="1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세전이익</a:t>
                      </a:r>
                      <a:endParaRPr kumimoji="0" lang="ko-KR" altLang="en-US" sz="900" b="1" kern="1200" dirty="0"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Pretendard" panose="02000503000000020004" pitchFamily="2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-523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-806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-1,600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-938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-3,867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-246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-560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1,444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638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5233">
                <a:tc>
                  <a:txBody>
                    <a:bodyPr/>
                    <a:lstStyle/>
                    <a:p>
                      <a:pPr marL="0" algn="l" defTabSz="914400" rtl="0" eaLnBrk="1" fontAlgn="ctr" latinLnBrk="1" hangingPunct="1"/>
                      <a:r>
                        <a:rPr kumimoji="0" lang="ko-KR" altLang="en-US" sz="900" b="1" kern="1200" dirty="0">
                          <a:solidFill>
                            <a:schemeClr val="tx1"/>
                          </a:solidFill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  당기순이익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-425</a:t>
                      </a:r>
                    </a:p>
                  </a:txBody>
                  <a:tcPr marL="45720" marR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-477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  <a:cs typeface="Pretendard" panose="02000503000000020004" pitchFamily="2" charset="-127"/>
                        </a:rPr>
                        <a:t>-1,194</a:t>
                      </a:r>
                    </a:p>
                  </a:txBody>
                  <a:tcPr marL="45720" marR="360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-857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B0600000101010101" charset="-127"/>
                          <a:ea typeface="Pretendard" panose="020B0600000101010101" charset="-127"/>
                          <a:cs typeface="Pretendard" panose="020B0600000101010101" charset="-127"/>
                        </a:rPr>
                        <a:t>-2,954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-108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-380</a:t>
                      </a:r>
                    </a:p>
                  </a:txBody>
                  <a:tcPr marL="0" marR="36000" marT="0" marB="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1,746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Pretendard" panose="02000503000000020004" pitchFamily="2" charset="-127"/>
                          <a:ea typeface="Pretendard" panose="02000503000000020004" pitchFamily="2" charset="-127"/>
                        </a:rPr>
                        <a:t>1,259</a:t>
                      </a:r>
                    </a:p>
                  </a:txBody>
                  <a:tcPr marL="46800" marR="46800" marT="46800" marB="46800" anchor="ctr">
                    <a:lnL w="63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392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4622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49779</TotalTime>
  <Words>2526</Words>
  <Application>Microsoft Office PowerPoint</Application>
  <PresentationFormat>사용자 지정</PresentationFormat>
  <Paragraphs>1172</Paragraphs>
  <Slides>19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6" baseType="lpstr">
      <vt:lpstr>맑은 고딕</vt:lpstr>
      <vt:lpstr>Pretendard</vt:lpstr>
      <vt:lpstr>Calibri</vt:lpstr>
      <vt:lpstr>Pretendard ExtraBold</vt:lpstr>
      <vt:lpstr>Pretendard SemiBold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김지선/Kim Ji Sun</cp:lastModifiedBy>
  <cp:revision>10724</cp:revision>
  <cp:lastPrinted>2025-11-03T12:12:52Z</cp:lastPrinted>
  <dcterms:created xsi:type="dcterms:W3CDTF">2023-05-25T06:40:54Z</dcterms:created>
  <dcterms:modified xsi:type="dcterms:W3CDTF">2025-11-04T02:34:40Z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2023-05-11T00:00:00Z</vt:filetime>
  </property>
  <property fmtid="{D5CDD505-2E9C-101B-9397-08002B2CF9AE}" pid="3" name="Creator">
    <vt:lpwstr>Adobe InDesign CS6 (Macintosh)</vt:lpwstr>
  </property>
  <property fmtid="{D5CDD505-2E9C-101B-9397-08002B2CF9AE}" pid="4" name="LastSaved">
    <vt:filetime>2023-05-25T00:00:00Z</vt:filetime>
  </property>
  <property fmtid="{D5CDD505-2E9C-101B-9397-08002B2CF9AE}" pid="5" name="MSIP_Label_f250ab05-2878-423e-8fbe-17ede68de2b3_Enabled">
    <vt:lpwstr>true</vt:lpwstr>
  </property>
  <property fmtid="{D5CDD505-2E9C-101B-9397-08002B2CF9AE}" pid="6" name="MSIP_Label_f250ab05-2878-423e-8fbe-17ede68de2b3_SetDate">
    <vt:lpwstr>2023-10-12T00:16:18Z</vt:lpwstr>
  </property>
  <property fmtid="{D5CDD505-2E9C-101B-9397-08002B2CF9AE}" pid="7" name="MSIP_Label_f250ab05-2878-423e-8fbe-17ede68de2b3_Method">
    <vt:lpwstr>Standard</vt:lpwstr>
  </property>
  <property fmtid="{D5CDD505-2E9C-101B-9397-08002B2CF9AE}" pid="8" name="MSIP_Label_f250ab05-2878-423e-8fbe-17ede68de2b3_Name">
    <vt:lpwstr>일반(Public)</vt:lpwstr>
  </property>
  <property fmtid="{D5CDD505-2E9C-101B-9397-08002B2CF9AE}" pid="9" name="MSIP_Label_f250ab05-2878-423e-8fbe-17ede68de2b3_SiteId">
    <vt:lpwstr>212a188a-7d16-40f5-baf3-be5acf8f3564</vt:lpwstr>
  </property>
  <property fmtid="{D5CDD505-2E9C-101B-9397-08002B2CF9AE}" pid="10" name="MSIP_Label_f250ab05-2878-423e-8fbe-17ede68de2b3_ActionId">
    <vt:lpwstr>9f8686bb-5622-4e92-aba8-01f8564a43bf</vt:lpwstr>
  </property>
  <property fmtid="{D5CDD505-2E9C-101B-9397-08002B2CF9AE}" pid="11" name="MSIP_Label_f250ab05-2878-423e-8fbe-17ede68de2b3_ContentBits">
    <vt:lpwstr>0</vt:lpwstr>
  </property>
</Properties>
</file>